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4A79D-6498-4F23-86AD-0733D719889C}" type="doc">
      <dgm:prSet loTypeId="urn:microsoft.com/office/officeart/2005/8/layout/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E0E6007A-372A-4CF5-AA4B-FF5630980174}">
      <dgm:prSet phldrT="[Testo]" custT="1"/>
      <dgm:spPr>
        <a:noFill/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rPr>
            <a:t>Prolungato digiuno + intervento chirurgico</a:t>
          </a:r>
        </a:p>
      </dgm:t>
    </dgm:pt>
    <dgm:pt modelId="{C8053DC4-B1AD-43E7-AD0F-D1F2118A18DF}" type="parTrans" cxnId="{15720F44-BF5D-4B14-A1D5-0EE9753E2B00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B0F2365-4914-459C-9DE6-ACB5D1E5D317}" type="sibTrans" cxnId="{15720F44-BF5D-4B14-A1D5-0EE9753E2B00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2A2D020-8EB4-41E8-A72C-168FAB18380A}">
      <dgm:prSet phldrT="[Testo]" custT="1"/>
      <dgm:spPr>
        <a:noFill/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rPr>
            <a:t>Aumento rischio complicanze</a:t>
          </a:r>
          <a:r>
            <a:rPr lang="it-IT" sz="1500" dirty="0">
              <a:solidFill>
                <a:schemeClr val="tx1">
                  <a:lumMod val="75000"/>
                  <a:lumOff val="25000"/>
                </a:schemeClr>
              </a:solidFill>
            </a:rPr>
            <a:t>	</a:t>
          </a:r>
        </a:p>
      </dgm:t>
    </dgm:pt>
    <dgm:pt modelId="{CE47B62F-6D75-43EE-BF3C-70838B7204C1}" type="parTrans" cxnId="{CF8BD628-D332-43CA-98F7-B0F75AED1890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BCD2AB0-E445-43D5-9D81-B6C765297EA9}" type="sibTrans" cxnId="{CF8BD628-D332-43CA-98F7-B0F75AED1890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69947CD-7C09-4AAF-9A37-A2B3AF70C8AC}">
      <dgm:prSet phldrT="[Testo]" custT="1"/>
      <dgm:spPr>
        <a:noFill/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it-IT" sz="1400" dirty="0">
              <a:solidFill>
                <a:schemeClr val="tx1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rPr>
            <a:t>Aumento stress degenza e costi sanitari</a:t>
          </a:r>
        </a:p>
      </dgm:t>
    </dgm:pt>
    <dgm:pt modelId="{A9B70841-761D-407F-884E-F8CA5FDE4FE1}" type="parTrans" cxnId="{20BF4327-A08D-4EB7-A53A-04BA2F553578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543CACB-6F8C-4F68-9D82-96FF1BA2BFD7}" type="sibTrans" cxnId="{20BF4327-A08D-4EB7-A53A-04BA2F553578}">
      <dgm:prSet/>
      <dgm:spPr/>
      <dgm:t>
        <a:bodyPr/>
        <a:lstStyle/>
        <a:p>
          <a:endParaRPr lang="it-IT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65EB19B-D1B3-47FB-99CB-589BEC92F151}" type="pres">
      <dgm:prSet presAssocID="{0F74A79D-6498-4F23-86AD-0733D719889C}" presName="Name0" presStyleCnt="0">
        <dgm:presLayoutVars>
          <dgm:dir/>
          <dgm:animLvl val="lvl"/>
          <dgm:resizeHandles val="exact"/>
        </dgm:presLayoutVars>
      </dgm:prSet>
      <dgm:spPr/>
    </dgm:pt>
    <dgm:pt modelId="{829EFC6C-CC2C-411D-BF5E-75EEB04644B3}" type="pres">
      <dgm:prSet presAssocID="{369947CD-7C09-4AAF-9A37-A2B3AF70C8AC}" presName="boxAndChildren" presStyleCnt="0"/>
      <dgm:spPr/>
    </dgm:pt>
    <dgm:pt modelId="{CFC510DE-3D96-408D-A7FB-C2A58F2ED880}" type="pres">
      <dgm:prSet presAssocID="{369947CD-7C09-4AAF-9A37-A2B3AF70C8AC}" presName="parentTextBox" presStyleLbl="node1" presStyleIdx="0" presStyleCnt="3"/>
      <dgm:spPr/>
    </dgm:pt>
    <dgm:pt modelId="{AC4516FC-8C7D-4964-AF4C-8CA8B71DEAF3}" type="pres">
      <dgm:prSet presAssocID="{2BCD2AB0-E445-43D5-9D81-B6C765297EA9}" presName="sp" presStyleCnt="0"/>
      <dgm:spPr/>
    </dgm:pt>
    <dgm:pt modelId="{64822206-F63E-4290-8442-B7427DC7BC14}" type="pres">
      <dgm:prSet presAssocID="{32A2D020-8EB4-41E8-A72C-168FAB18380A}" presName="arrowAndChildren" presStyleCnt="0"/>
      <dgm:spPr/>
    </dgm:pt>
    <dgm:pt modelId="{DBE4E07A-2ED2-4B44-9B43-8871840369ED}" type="pres">
      <dgm:prSet presAssocID="{32A2D020-8EB4-41E8-A72C-168FAB18380A}" presName="parentTextArrow" presStyleLbl="node1" presStyleIdx="1" presStyleCnt="3"/>
      <dgm:spPr/>
    </dgm:pt>
    <dgm:pt modelId="{15929765-21ED-46EB-9617-CEF759F05EF3}" type="pres">
      <dgm:prSet presAssocID="{8B0F2365-4914-459C-9DE6-ACB5D1E5D317}" presName="sp" presStyleCnt="0"/>
      <dgm:spPr/>
    </dgm:pt>
    <dgm:pt modelId="{97F3A7C8-C890-4E23-A4BB-7EA9401CF62E}" type="pres">
      <dgm:prSet presAssocID="{E0E6007A-372A-4CF5-AA4B-FF5630980174}" presName="arrowAndChildren" presStyleCnt="0"/>
      <dgm:spPr/>
    </dgm:pt>
    <dgm:pt modelId="{A08A267D-72E0-4C77-A9AE-C3E494611C1A}" type="pres">
      <dgm:prSet presAssocID="{E0E6007A-372A-4CF5-AA4B-FF5630980174}" presName="parentTextArrow" presStyleLbl="node1" presStyleIdx="2" presStyleCnt="3"/>
      <dgm:spPr/>
    </dgm:pt>
  </dgm:ptLst>
  <dgm:cxnLst>
    <dgm:cxn modelId="{20BF4327-A08D-4EB7-A53A-04BA2F553578}" srcId="{0F74A79D-6498-4F23-86AD-0733D719889C}" destId="{369947CD-7C09-4AAF-9A37-A2B3AF70C8AC}" srcOrd="2" destOrd="0" parTransId="{A9B70841-761D-407F-884E-F8CA5FDE4FE1}" sibTransId="{B543CACB-6F8C-4F68-9D82-96FF1BA2BFD7}"/>
    <dgm:cxn modelId="{CF8BD628-D332-43CA-98F7-B0F75AED1890}" srcId="{0F74A79D-6498-4F23-86AD-0733D719889C}" destId="{32A2D020-8EB4-41E8-A72C-168FAB18380A}" srcOrd="1" destOrd="0" parTransId="{CE47B62F-6D75-43EE-BF3C-70838B7204C1}" sibTransId="{2BCD2AB0-E445-43D5-9D81-B6C765297EA9}"/>
    <dgm:cxn modelId="{15720F44-BF5D-4B14-A1D5-0EE9753E2B00}" srcId="{0F74A79D-6498-4F23-86AD-0733D719889C}" destId="{E0E6007A-372A-4CF5-AA4B-FF5630980174}" srcOrd="0" destOrd="0" parTransId="{C8053DC4-B1AD-43E7-AD0F-D1F2118A18DF}" sibTransId="{8B0F2365-4914-459C-9DE6-ACB5D1E5D317}"/>
    <dgm:cxn modelId="{D0B99348-B251-4B63-8510-E49897F33A72}" type="presOf" srcId="{E0E6007A-372A-4CF5-AA4B-FF5630980174}" destId="{A08A267D-72E0-4C77-A9AE-C3E494611C1A}" srcOrd="0" destOrd="0" presId="urn:microsoft.com/office/officeart/2005/8/layout/process4"/>
    <dgm:cxn modelId="{682B5850-12BE-4268-BA12-646D2D5E9F22}" type="presOf" srcId="{0F74A79D-6498-4F23-86AD-0733D719889C}" destId="{065EB19B-D1B3-47FB-99CB-589BEC92F151}" srcOrd="0" destOrd="0" presId="urn:microsoft.com/office/officeart/2005/8/layout/process4"/>
    <dgm:cxn modelId="{54550E59-024F-4086-ACDD-DACAAF831517}" type="presOf" srcId="{369947CD-7C09-4AAF-9A37-A2B3AF70C8AC}" destId="{CFC510DE-3D96-408D-A7FB-C2A58F2ED880}" srcOrd="0" destOrd="0" presId="urn:microsoft.com/office/officeart/2005/8/layout/process4"/>
    <dgm:cxn modelId="{655724BE-A8CD-4742-BCBE-FA497B06356D}" type="presOf" srcId="{32A2D020-8EB4-41E8-A72C-168FAB18380A}" destId="{DBE4E07A-2ED2-4B44-9B43-8871840369ED}" srcOrd="0" destOrd="0" presId="urn:microsoft.com/office/officeart/2005/8/layout/process4"/>
    <dgm:cxn modelId="{B456F8DC-4DED-4321-876C-350F73BAA2FE}" type="presParOf" srcId="{065EB19B-D1B3-47FB-99CB-589BEC92F151}" destId="{829EFC6C-CC2C-411D-BF5E-75EEB04644B3}" srcOrd="0" destOrd="0" presId="urn:microsoft.com/office/officeart/2005/8/layout/process4"/>
    <dgm:cxn modelId="{9A57F9C7-9BEE-4FE5-BC2C-D0AB8926DCDC}" type="presParOf" srcId="{829EFC6C-CC2C-411D-BF5E-75EEB04644B3}" destId="{CFC510DE-3D96-408D-A7FB-C2A58F2ED880}" srcOrd="0" destOrd="0" presId="urn:microsoft.com/office/officeart/2005/8/layout/process4"/>
    <dgm:cxn modelId="{C4B9084C-BEB7-4A9F-BDF3-A7E4C988890E}" type="presParOf" srcId="{065EB19B-D1B3-47FB-99CB-589BEC92F151}" destId="{AC4516FC-8C7D-4964-AF4C-8CA8B71DEAF3}" srcOrd="1" destOrd="0" presId="urn:microsoft.com/office/officeart/2005/8/layout/process4"/>
    <dgm:cxn modelId="{C6EEC180-2EA2-47D3-9F85-6B46D99DEF72}" type="presParOf" srcId="{065EB19B-D1B3-47FB-99CB-589BEC92F151}" destId="{64822206-F63E-4290-8442-B7427DC7BC14}" srcOrd="2" destOrd="0" presId="urn:microsoft.com/office/officeart/2005/8/layout/process4"/>
    <dgm:cxn modelId="{B413E799-27B0-4302-ADED-65AA2C2C686B}" type="presParOf" srcId="{64822206-F63E-4290-8442-B7427DC7BC14}" destId="{DBE4E07A-2ED2-4B44-9B43-8871840369ED}" srcOrd="0" destOrd="0" presId="urn:microsoft.com/office/officeart/2005/8/layout/process4"/>
    <dgm:cxn modelId="{944C3832-D730-4B03-BF7D-3A4184FB7C79}" type="presParOf" srcId="{065EB19B-D1B3-47FB-99CB-589BEC92F151}" destId="{15929765-21ED-46EB-9617-CEF759F05EF3}" srcOrd="3" destOrd="0" presId="urn:microsoft.com/office/officeart/2005/8/layout/process4"/>
    <dgm:cxn modelId="{873E0DEB-FDEF-4788-9930-11EE12988CE5}" type="presParOf" srcId="{065EB19B-D1B3-47FB-99CB-589BEC92F151}" destId="{97F3A7C8-C890-4E23-A4BB-7EA9401CF62E}" srcOrd="4" destOrd="0" presId="urn:microsoft.com/office/officeart/2005/8/layout/process4"/>
    <dgm:cxn modelId="{CC29A70D-C656-4499-8DB7-5A7C83839765}" type="presParOf" srcId="{97F3A7C8-C890-4E23-A4BB-7EA9401CF62E}" destId="{A08A267D-72E0-4C77-A9AE-C3E494611C1A}" srcOrd="0" destOrd="0" presId="urn:microsoft.com/office/officeart/2005/8/layout/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74A79D-6498-4F23-86AD-0733D719889C}" type="doc">
      <dgm:prSet loTypeId="urn:microsoft.com/office/officeart/2005/8/layout/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E0E6007A-372A-4CF5-AA4B-FF5630980174}">
      <dgm:prSet phldrT="[Testo]" custT="1"/>
      <dgm:spPr>
        <a:noFill/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it-IT" sz="1600" b="0" dirty="0">
              <a:solidFill>
                <a:schemeClr val="tx1">
                  <a:lumMod val="75000"/>
                  <a:lumOff val="25000"/>
                </a:schemeClr>
              </a:solidFill>
              <a:ea typeface="Arial"/>
              <a:cs typeface="Andalus" panose="02020603050405020304" pitchFamily="18" charset="-78"/>
            </a:rPr>
            <a:t>Pasto leggero 6/8 ore prima  e  liquidi chiari  2/3 ore  prima</a:t>
          </a:r>
          <a:endParaRPr lang="it-IT" sz="1600" b="0" dirty="0">
            <a:solidFill>
              <a:schemeClr val="tx1">
                <a:lumMod val="75000"/>
                <a:lumOff val="25000"/>
              </a:schemeClr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C8053DC4-B1AD-43E7-AD0F-D1F2118A18DF}" type="parTrans" cxnId="{15720F44-BF5D-4B14-A1D5-0EE9753E2B00}">
      <dgm:prSet/>
      <dgm:spPr/>
      <dgm:t>
        <a:bodyPr/>
        <a:lstStyle/>
        <a:p>
          <a:endParaRPr lang="it-IT" b="0"/>
        </a:p>
      </dgm:t>
    </dgm:pt>
    <dgm:pt modelId="{8B0F2365-4914-459C-9DE6-ACB5D1E5D317}" type="sibTrans" cxnId="{15720F44-BF5D-4B14-A1D5-0EE9753E2B00}">
      <dgm:prSet/>
      <dgm:spPr/>
      <dgm:t>
        <a:bodyPr/>
        <a:lstStyle/>
        <a:p>
          <a:endParaRPr lang="it-IT" b="0"/>
        </a:p>
      </dgm:t>
    </dgm:pt>
    <dgm:pt modelId="{32A2D020-8EB4-41E8-A72C-168FAB18380A}">
      <dgm:prSet phldrT="[Testo]" custT="1"/>
      <dgm:spPr>
        <a:noFill/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it-IT" sz="1600" b="0" dirty="0">
              <a:solidFill>
                <a:schemeClr val="tx1">
                  <a:lumMod val="75000"/>
                  <a:lumOff val="25000"/>
                </a:schemeClr>
              </a:solidFill>
              <a:ea typeface="Arial"/>
              <a:cs typeface="Andalus" panose="02020603050405020304" pitchFamily="18" charset="-78"/>
            </a:rPr>
            <a:t>Riduce le complicanze </a:t>
          </a:r>
          <a:endParaRPr lang="it-IT" sz="1600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E47B62F-6D75-43EE-BF3C-70838B7204C1}" type="parTrans" cxnId="{CF8BD628-D332-43CA-98F7-B0F75AED1890}">
      <dgm:prSet/>
      <dgm:spPr/>
      <dgm:t>
        <a:bodyPr/>
        <a:lstStyle/>
        <a:p>
          <a:endParaRPr lang="it-IT" b="0"/>
        </a:p>
      </dgm:t>
    </dgm:pt>
    <dgm:pt modelId="{2BCD2AB0-E445-43D5-9D81-B6C765297EA9}" type="sibTrans" cxnId="{CF8BD628-D332-43CA-98F7-B0F75AED1890}">
      <dgm:prSet/>
      <dgm:spPr/>
      <dgm:t>
        <a:bodyPr/>
        <a:lstStyle/>
        <a:p>
          <a:endParaRPr lang="it-IT" b="0"/>
        </a:p>
      </dgm:t>
    </dgm:pt>
    <dgm:pt modelId="{369947CD-7C09-4AAF-9A37-A2B3AF70C8AC}">
      <dgm:prSet phldrT="[Testo]" custT="1"/>
      <dgm:spPr>
        <a:noFill/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it-IT" sz="1600" b="0" dirty="0">
              <a:solidFill>
                <a:schemeClr val="tx1">
                  <a:lumMod val="75000"/>
                  <a:lumOff val="25000"/>
                </a:schemeClr>
              </a:solidFill>
              <a:ea typeface="Arial"/>
              <a:cs typeface="Andalus" panose="02020603050405020304" pitchFamily="18" charset="-78"/>
            </a:rPr>
            <a:t>Migliora il benessere psico-fisico dell’assistito riducendo fame,  sete, cefalea e irritabilità</a:t>
          </a:r>
          <a:endParaRPr lang="it-IT" sz="1600" b="0" dirty="0">
            <a:solidFill>
              <a:schemeClr val="tx1">
                <a:lumMod val="75000"/>
                <a:lumOff val="25000"/>
              </a:schemeClr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A9B70841-761D-407F-884E-F8CA5FDE4FE1}" type="parTrans" cxnId="{20BF4327-A08D-4EB7-A53A-04BA2F553578}">
      <dgm:prSet/>
      <dgm:spPr/>
      <dgm:t>
        <a:bodyPr/>
        <a:lstStyle/>
        <a:p>
          <a:endParaRPr lang="it-IT" b="0"/>
        </a:p>
      </dgm:t>
    </dgm:pt>
    <dgm:pt modelId="{B543CACB-6F8C-4F68-9D82-96FF1BA2BFD7}" type="sibTrans" cxnId="{20BF4327-A08D-4EB7-A53A-04BA2F553578}">
      <dgm:prSet/>
      <dgm:spPr/>
      <dgm:t>
        <a:bodyPr/>
        <a:lstStyle/>
        <a:p>
          <a:endParaRPr lang="it-IT" b="0"/>
        </a:p>
      </dgm:t>
    </dgm:pt>
    <dgm:pt modelId="{6B9D235E-AA36-43EF-888F-22128A7EE4F3}">
      <dgm:prSet custT="1"/>
      <dgm:spPr>
        <a:noFill/>
        <a:ln>
          <a:solidFill>
            <a:schemeClr val="tx1">
              <a:lumMod val="75000"/>
              <a:lumOff val="25000"/>
            </a:schemeClr>
          </a:solidFill>
        </a:ln>
      </dgm:spPr>
      <dgm:t>
        <a:bodyPr/>
        <a:lstStyle/>
        <a:p>
          <a:r>
            <a:rPr lang="it-IT" sz="1600" b="0" dirty="0">
              <a:solidFill>
                <a:schemeClr val="tx1">
                  <a:lumMod val="75000"/>
                  <a:lumOff val="25000"/>
                </a:schemeClr>
              </a:solidFill>
              <a:ea typeface="Arial"/>
              <a:cs typeface="Andalus" panose="02020603050405020304" pitchFamily="18" charset="-78"/>
            </a:rPr>
            <a:t>Migliora la risposta insulinica</a:t>
          </a:r>
        </a:p>
      </dgm:t>
    </dgm:pt>
    <dgm:pt modelId="{7CB26887-9FFC-4706-8036-59680F7875A5}" type="parTrans" cxnId="{45E9EA01-0ADB-411C-A895-48E6E5558051}">
      <dgm:prSet/>
      <dgm:spPr/>
      <dgm:t>
        <a:bodyPr/>
        <a:lstStyle/>
        <a:p>
          <a:endParaRPr lang="it-IT" b="0"/>
        </a:p>
      </dgm:t>
    </dgm:pt>
    <dgm:pt modelId="{5549307D-AB8C-49C2-B2AC-62BB4CE010D7}" type="sibTrans" cxnId="{45E9EA01-0ADB-411C-A895-48E6E5558051}">
      <dgm:prSet/>
      <dgm:spPr/>
      <dgm:t>
        <a:bodyPr/>
        <a:lstStyle/>
        <a:p>
          <a:endParaRPr lang="it-IT" b="0"/>
        </a:p>
      </dgm:t>
    </dgm:pt>
    <dgm:pt modelId="{065EB19B-D1B3-47FB-99CB-589BEC92F151}" type="pres">
      <dgm:prSet presAssocID="{0F74A79D-6498-4F23-86AD-0733D719889C}" presName="Name0" presStyleCnt="0">
        <dgm:presLayoutVars>
          <dgm:dir/>
          <dgm:animLvl val="lvl"/>
          <dgm:resizeHandles val="exact"/>
        </dgm:presLayoutVars>
      </dgm:prSet>
      <dgm:spPr/>
    </dgm:pt>
    <dgm:pt modelId="{829EFC6C-CC2C-411D-BF5E-75EEB04644B3}" type="pres">
      <dgm:prSet presAssocID="{369947CD-7C09-4AAF-9A37-A2B3AF70C8AC}" presName="boxAndChildren" presStyleCnt="0"/>
      <dgm:spPr/>
    </dgm:pt>
    <dgm:pt modelId="{CFC510DE-3D96-408D-A7FB-C2A58F2ED880}" type="pres">
      <dgm:prSet presAssocID="{369947CD-7C09-4AAF-9A37-A2B3AF70C8AC}" presName="parentTextBox" presStyleLbl="node1" presStyleIdx="0" presStyleCnt="4"/>
      <dgm:spPr/>
    </dgm:pt>
    <dgm:pt modelId="{AC4516FC-8C7D-4964-AF4C-8CA8B71DEAF3}" type="pres">
      <dgm:prSet presAssocID="{2BCD2AB0-E445-43D5-9D81-B6C765297EA9}" presName="sp" presStyleCnt="0"/>
      <dgm:spPr/>
    </dgm:pt>
    <dgm:pt modelId="{64822206-F63E-4290-8442-B7427DC7BC14}" type="pres">
      <dgm:prSet presAssocID="{32A2D020-8EB4-41E8-A72C-168FAB18380A}" presName="arrowAndChildren" presStyleCnt="0"/>
      <dgm:spPr/>
    </dgm:pt>
    <dgm:pt modelId="{DBE4E07A-2ED2-4B44-9B43-8871840369ED}" type="pres">
      <dgm:prSet presAssocID="{32A2D020-8EB4-41E8-A72C-168FAB18380A}" presName="parentTextArrow" presStyleLbl="node1" presStyleIdx="1" presStyleCnt="4"/>
      <dgm:spPr/>
    </dgm:pt>
    <dgm:pt modelId="{50926B8B-2A79-4E05-A159-28E5D93D6CDD}" type="pres">
      <dgm:prSet presAssocID="{5549307D-AB8C-49C2-B2AC-62BB4CE010D7}" presName="sp" presStyleCnt="0"/>
      <dgm:spPr/>
    </dgm:pt>
    <dgm:pt modelId="{739905CA-0BC6-4262-AF14-52E3B8CF9C91}" type="pres">
      <dgm:prSet presAssocID="{6B9D235E-AA36-43EF-888F-22128A7EE4F3}" presName="arrowAndChildren" presStyleCnt="0"/>
      <dgm:spPr/>
    </dgm:pt>
    <dgm:pt modelId="{BBE4481F-0217-4AA3-93AC-805E4DF9D982}" type="pres">
      <dgm:prSet presAssocID="{6B9D235E-AA36-43EF-888F-22128A7EE4F3}" presName="parentTextArrow" presStyleLbl="node1" presStyleIdx="2" presStyleCnt="4"/>
      <dgm:spPr/>
    </dgm:pt>
    <dgm:pt modelId="{15929765-21ED-46EB-9617-CEF759F05EF3}" type="pres">
      <dgm:prSet presAssocID="{8B0F2365-4914-459C-9DE6-ACB5D1E5D317}" presName="sp" presStyleCnt="0"/>
      <dgm:spPr/>
    </dgm:pt>
    <dgm:pt modelId="{97F3A7C8-C890-4E23-A4BB-7EA9401CF62E}" type="pres">
      <dgm:prSet presAssocID="{E0E6007A-372A-4CF5-AA4B-FF5630980174}" presName="arrowAndChildren" presStyleCnt="0"/>
      <dgm:spPr/>
    </dgm:pt>
    <dgm:pt modelId="{A08A267D-72E0-4C77-A9AE-C3E494611C1A}" type="pres">
      <dgm:prSet presAssocID="{E0E6007A-372A-4CF5-AA4B-FF5630980174}" presName="parentTextArrow" presStyleLbl="node1" presStyleIdx="3" presStyleCnt="4"/>
      <dgm:spPr/>
    </dgm:pt>
  </dgm:ptLst>
  <dgm:cxnLst>
    <dgm:cxn modelId="{45E9EA01-0ADB-411C-A895-48E6E5558051}" srcId="{0F74A79D-6498-4F23-86AD-0733D719889C}" destId="{6B9D235E-AA36-43EF-888F-22128A7EE4F3}" srcOrd="1" destOrd="0" parTransId="{7CB26887-9FFC-4706-8036-59680F7875A5}" sibTransId="{5549307D-AB8C-49C2-B2AC-62BB4CE010D7}"/>
    <dgm:cxn modelId="{20BF4327-A08D-4EB7-A53A-04BA2F553578}" srcId="{0F74A79D-6498-4F23-86AD-0733D719889C}" destId="{369947CD-7C09-4AAF-9A37-A2B3AF70C8AC}" srcOrd="3" destOrd="0" parTransId="{A9B70841-761D-407F-884E-F8CA5FDE4FE1}" sibTransId="{B543CACB-6F8C-4F68-9D82-96FF1BA2BFD7}"/>
    <dgm:cxn modelId="{CF8BD628-D332-43CA-98F7-B0F75AED1890}" srcId="{0F74A79D-6498-4F23-86AD-0733D719889C}" destId="{32A2D020-8EB4-41E8-A72C-168FAB18380A}" srcOrd="2" destOrd="0" parTransId="{CE47B62F-6D75-43EE-BF3C-70838B7204C1}" sibTransId="{2BCD2AB0-E445-43D5-9D81-B6C765297EA9}"/>
    <dgm:cxn modelId="{15720F44-BF5D-4B14-A1D5-0EE9753E2B00}" srcId="{0F74A79D-6498-4F23-86AD-0733D719889C}" destId="{E0E6007A-372A-4CF5-AA4B-FF5630980174}" srcOrd="0" destOrd="0" parTransId="{C8053DC4-B1AD-43E7-AD0F-D1F2118A18DF}" sibTransId="{8B0F2365-4914-459C-9DE6-ACB5D1E5D317}"/>
    <dgm:cxn modelId="{D0B99348-B251-4B63-8510-E49897F33A72}" type="presOf" srcId="{E0E6007A-372A-4CF5-AA4B-FF5630980174}" destId="{A08A267D-72E0-4C77-A9AE-C3E494611C1A}" srcOrd="0" destOrd="0" presId="urn:microsoft.com/office/officeart/2005/8/layout/process4"/>
    <dgm:cxn modelId="{682B5850-12BE-4268-BA12-646D2D5E9F22}" type="presOf" srcId="{0F74A79D-6498-4F23-86AD-0733D719889C}" destId="{065EB19B-D1B3-47FB-99CB-589BEC92F151}" srcOrd="0" destOrd="0" presId="urn:microsoft.com/office/officeart/2005/8/layout/process4"/>
    <dgm:cxn modelId="{54550E59-024F-4086-ACDD-DACAAF831517}" type="presOf" srcId="{369947CD-7C09-4AAF-9A37-A2B3AF70C8AC}" destId="{CFC510DE-3D96-408D-A7FB-C2A58F2ED880}" srcOrd="0" destOrd="0" presId="urn:microsoft.com/office/officeart/2005/8/layout/process4"/>
    <dgm:cxn modelId="{CE4949B1-344C-4461-9111-19E5CC5F8A45}" type="presOf" srcId="{6B9D235E-AA36-43EF-888F-22128A7EE4F3}" destId="{BBE4481F-0217-4AA3-93AC-805E4DF9D982}" srcOrd="0" destOrd="0" presId="urn:microsoft.com/office/officeart/2005/8/layout/process4"/>
    <dgm:cxn modelId="{655724BE-A8CD-4742-BCBE-FA497B06356D}" type="presOf" srcId="{32A2D020-8EB4-41E8-A72C-168FAB18380A}" destId="{DBE4E07A-2ED2-4B44-9B43-8871840369ED}" srcOrd="0" destOrd="0" presId="urn:microsoft.com/office/officeart/2005/8/layout/process4"/>
    <dgm:cxn modelId="{B456F8DC-4DED-4321-876C-350F73BAA2FE}" type="presParOf" srcId="{065EB19B-D1B3-47FB-99CB-589BEC92F151}" destId="{829EFC6C-CC2C-411D-BF5E-75EEB04644B3}" srcOrd="0" destOrd="0" presId="urn:microsoft.com/office/officeart/2005/8/layout/process4"/>
    <dgm:cxn modelId="{9A57F9C7-9BEE-4FE5-BC2C-D0AB8926DCDC}" type="presParOf" srcId="{829EFC6C-CC2C-411D-BF5E-75EEB04644B3}" destId="{CFC510DE-3D96-408D-A7FB-C2A58F2ED880}" srcOrd="0" destOrd="0" presId="urn:microsoft.com/office/officeart/2005/8/layout/process4"/>
    <dgm:cxn modelId="{C4B9084C-BEB7-4A9F-BDF3-A7E4C988890E}" type="presParOf" srcId="{065EB19B-D1B3-47FB-99CB-589BEC92F151}" destId="{AC4516FC-8C7D-4964-AF4C-8CA8B71DEAF3}" srcOrd="1" destOrd="0" presId="urn:microsoft.com/office/officeart/2005/8/layout/process4"/>
    <dgm:cxn modelId="{C6EEC180-2EA2-47D3-9F85-6B46D99DEF72}" type="presParOf" srcId="{065EB19B-D1B3-47FB-99CB-589BEC92F151}" destId="{64822206-F63E-4290-8442-B7427DC7BC14}" srcOrd="2" destOrd="0" presId="urn:microsoft.com/office/officeart/2005/8/layout/process4"/>
    <dgm:cxn modelId="{B413E799-27B0-4302-ADED-65AA2C2C686B}" type="presParOf" srcId="{64822206-F63E-4290-8442-B7427DC7BC14}" destId="{DBE4E07A-2ED2-4B44-9B43-8871840369ED}" srcOrd="0" destOrd="0" presId="urn:microsoft.com/office/officeart/2005/8/layout/process4"/>
    <dgm:cxn modelId="{C4875C09-0699-4B8D-9B9A-8544F0E4B778}" type="presParOf" srcId="{065EB19B-D1B3-47FB-99CB-589BEC92F151}" destId="{50926B8B-2A79-4E05-A159-28E5D93D6CDD}" srcOrd="3" destOrd="0" presId="urn:microsoft.com/office/officeart/2005/8/layout/process4"/>
    <dgm:cxn modelId="{1EEF5472-9066-4450-AAEE-7569524F1DF6}" type="presParOf" srcId="{065EB19B-D1B3-47FB-99CB-589BEC92F151}" destId="{739905CA-0BC6-4262-AF14-52E3B8CF9C91}" srcOrd="4" destOrd="0" presId="urn:microsoft.com/office/officeart/2005/8/layout/process4"/>
    <dgm:cxn modelId="{F1B6B4B2-F115-4C52-B82D-C5EB9E4D79A7}" type="presParOf" srcId="{739905CA-0BC6-4262-AF14-52E3B8CF9C91}" destId="{BBE4481F-0217-4AA3-93AC-805E4DF9D982}" srcOrd="0" destOrd="0" presId="urn:microsoft.com/office/officeart/2005/8/layout/process4"/>
    <dgm:cxn modelId="{944C3832-D730-4B03-BF7D-3A4184FB7C79}" type="presParOf" srcId="{065EB19B-D1B3-47FB-99CB-589BEC92F151}" destId="{15929765-21ED-46EB-9617-CEF759F05EF3}" srcOrd="5" destOrd="0" presId="urn:microsoft.com/office/officeart/2005/8/layout/process4"/>
    <dgm:cxn modelId="{873E0DEB-FDEF-4788-9930-11EE12988CE5}" type="presParOf" srcId="{065EB19B-D1B3-47FB-99CB-589BEC92F151}" destId="{97F3A7C8-C890-4E23-A4BB-7EA9401CF62E}" srcOrd="6" destOrd="0" presId="urn:microsoft.com/office/officeart/2005/8/layout/process4"/>
    <dgm:cxn modelId="{CC29A70D-C656-4499-8DB7-5A7C83839765}" type="presParOf" srcId="{97F3A7C8-C890-4E23-A4BB-7EA9401CF62E}" destId="{A08A267D-72E0-4C77-A9AE-C3E494611C1A}" srcOrd="0" destOrd="0" presId="urn:microsoft.com/office/officeart/2005/8/layout/process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510DE-3D96-408D-A7FB-C2A58F2ED880}">
      <dsp:nvSpPr>
        <dsp:cNvPr id="0" name=""/>
        <dsp:cNvSpPr/>
      </dsp:nvSpPr>
      <dsp:spPr>
        <a:xfrm>
          <a:off x="0" y="2709639"/>
          <a:ext cx="4319640" cy="889364"/>
        </a:xfrm>
        <a:prstGeom prst="rect">
          <a:avLst/>
        </a:prstGeom>
        <a:noFill/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rPr>
            <a:t>Aumento stress degenza e costi sanitari</a:t>
          </a:r>
        </a:p>
      </dsp:txBody>
      <dsp:txXfrm>
        <a:off x="0" y="2709639"/>
        <a:ext cx="4319640" cy="889364"/>
      </dsp:txXfrm>
    </dsp:sp>
    <dsp:sp modelId="{DBE4E07A-2ED2-4B44-9B43-8871840369ED}">
      <dsp:nvSpPr>
        <dsp:cNvPr id="0" name=""/>
        <dsp:cNvSpPr/>
      </dsp:nvSpPr>
      <dsp:spPr>
        <a:xfrm rot="10800000">
          <a:off x="0" y="1355137"/>
          <a:ext cx="4319640" cy="1367842"/>
        </a:xfrm>
        <a:prstGeom prst="upArrowCallout">
          <a:avLst/>
        </a:prstGeom>
        <a:noFill/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rPr>
            <a:t>Aumento rischio complicanze</a:t>
          </a:r>
          <a:r>
            <a:rPr lang="it-IT" sz="1500" kern="1200" dirty="0">
              <a:solidFill>
                <a:schemeClr val="tx1">
                  <a:lumMod val="75000"/>
                  <a:lumOff val="25000"/>
                </a:schemeClr>
              </a:solidFill>
            </a:rPr>
            <a:t>	</a:t>
          </a:r>
        </a:p>
      </dsp:txBody>
      <dsp:txXfrm rot="10800000">
        <a:off x="0" y="1355137"/>
        <a:ext cx="4319640" cy="888783"/>
      </dsp:txXfrm>
    </dsp:sp>
    <dsp:sp modelId="{A08A267D-72E0-4C77-A9AE-C3E494611C1A}">
      <dsp:nvSpPr>
        <dsp:cNvPr id="0" name=""/>
        <dsp:cNvSpPr/>
      </dsp:nvSpPr>
      <dsp:spPr>
        <a:xfrm rot="10800000">
          <a:off x="0" y="636"/>
          <a:ext cx="4319640" cy="1367842"/>
        </a:xfrm>
        <a:prstGeom prst="upArrowCallout">
          <a:avLst/>
        </a:prstGeom>
        <a:noFill/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rPr>
            <a:t>Prolungato digiuno + intervento chirurgico</a:t>
          </a:r>
        </a:p>
      </dsp:txBody>
      <dsp:txXfrm rot="10800000">
        <a:off x="0" y="636"/>
        <a:ext cx="4319640" cy="888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510DE-3D96-408D-A7FB-C2A58F2ED880}">
      <dsp:nvSpPr>
        <dsp:cNvPr id="0" name=""/>
        <dsp:cNvSpPr/>
      </dsp:nvSpPr>
      <dsp:spPr>
        <a:xfrm>
          <a:off x="0" y="2952484"/>
          <a:ext cx="4319640" cy="645931"/>
        </a:xfrm>
        <a:prstGeom prst="rect">
          <a:avLst/>
        </a:prstGeom>
        <a:noFill/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dirty="0">
              <a:solidFill>
                <a:schemeClr val="tx1">
                  <a:lumMod val="75000"/>
                  <a:lumOff val="25000"/>
                </a:schemeClr>
              </a:solidFill>
              <a:ea typeface="Arial"/>
              <a:cs typeface="Andalus" panose="02020603050405020304" pitchFamily="18" charset="-78"/>
            </a:rPr>
            <a:t>Migliora il benessere psico-fisico dell’assistito riducendo fame,  sete, cefalea e irritabilità</a:t>
          </a:r>
          <a:endParaRPr lang="it-IT" sz="1600" b="0" kern="1200" dirty="0">
            <a:solidFill>
              <a:schemeClr val="tx1">
                <a:lumMod val="75000"/>
                <a:lumOff val="25000"/>
              </a:schemeClr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0" y="2952484"/>
        <a:ext cx="4319640" cy="645931"/>
      </dsp:txXfrm>
    </dsp:sp>
    <dsp:sp modelId="{DBE4E07A-2ED2-4B44-9B43-8871840369ED}">
      <dsp:nvSpPr>
        <dsp:cNvPr id="0" name=""/>
        <dsp:cNvSpPr/>
      </dsp:nvSpPr>
      <dsp:spPr>
        <a:xfrm rot="10800000">
          <a:off x="0" y="1968731"/>
          <a:ext cx="4319640" cy="993442"/>
        </a:xfrm>
        <a:prstGeom prst="upArrowCallout">
          <a:avLst/>
        </a:prstGeom>
        <a:noFill/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dirty="0">
              <a:solidFill>
                <a:schemeClr val="tx1">
                  <a:lumMod val="75000"/>
                  <a:lumOff val="25000"/>
                </a:schemeClr>
              </a:solidFill>
              <a:ea typeface="Arial"/>
              <a:cs typeface="Andalus" panose="02020603050405020304" pitchFamily="18" charset="-78"/>
            </a:rPr>
            <a:t>Riduce le complicanze </a:t>
          </a:r>
          <a:endParaRPr lang="it-IT" sz="16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10800000">
        <a:off x="0" y="1968731"/>
        <a:ext cx="4319640" cy="645509"/>
      </dsp:txXfrm>
    </dsp:sp>
    <dsp:sp modelId="{BBE4481F-0217-4AA3-93AC-805E4DF9D982}">
      <dsp:nvSpPr>
        <dsp:cNvPr id="0" name=""/>
        <dsp:cNvSpPr/>
      </dsp:nvSpPr>
      <dsp:spPr>
        <a:xfrm rot="10800000">
          <a:off x="0" y="984977"/>
          <a:ext cx="4319640" cy="993442"/>
        </a:xfrm>
        <a:prstGeom prst="upArrowCallout">
          <a:avLst/>
        </a:prstGeom>
        <a:noFill/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dirty="0">
              <a:solidFill>
                <a:schemeClr val="tx1">
                  <a:lumMod val="75000"/>
                  <a:lumOff val="25000"/>
                </a:schemeClr>
              </a:solidFill>
              <a:ea typeface="Arial"/>
              <a:cs typeface="Andalus" panose="02020603050405020304" pitchFamily="18" charset="-78"/>
            </a:rPr>
            <a:t>Migliora la risposta insulinica</a:t>
          </a:r>
        </a:p>
      </dsp:txBody>
      <dsp:txXfrm rot="10800000">
        <a:off x="0" y="984977"/>
        <a:ext cx="4319640" cy="645509"/>
      </dsp:txXfrm>
    </dsp:sp>
    <dsp:sp modelId="{A08A267D-72E0-4C77-A9AE-C3E494611C1A}">
      <dsp:nvSpPr>
        <dsp:cNvPr id="0" name=""/>
        <dsp:cNvSpPr/>
      </dsp:nvSpPr>
      <dsp:spPr>
        <a:xfrm rot="10800000">
          <a:off x="0" y="1223"/>
          <a:ext cx="4319640" cy="993442"/>
        </a:xfrm>
        <a:prstGeom prst="upArrowCallout">
          <a:avLst/>
        </a:prstGeom>
        <a:noFill/>
        <a:ln w="15875" cap="flat" cmpd="sng" algn="ctr">
          <a:solidFill>
            <a:schemeClr val="tx1">
              <a:lumMod val="75000"/>
              <a:lumOff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dirty="0">
              <a:solidFill>
                <a:schemeClr val="tx1">
                  <a:lumMod val="75000"/>
                  <a:lumOff val="25000"/>
                </a:schemeClr>
              </a:solidFill>
              <a:ea typeface="Arial"/>
              <a:cs typeface="Andalus" panose="02020603050405020304" pitchFamily="18" charset="-78"/>
            </a:rPr>
            <a:t>Pasto leggero 6/8 ore prima  e  liquidi chiari  2/3 ore  prima</a:t>
          </a:r>
          <a:endParaRPr lang="it-IT" sz="1600" b="0" kern="1200" dirty="0">
            <a:solidFill>
              <a:schemeClr val="tx1">
                <a:lumMod val="75000"/>
                <a:lumOff val="25000"/>
              </a:schemeClr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 rot="10800000">
        <a:off x="0" y="1223"/>
        <a:ext cx="4319640" cy="645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iapositiva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3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4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5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sull'icona per inserire un'immagine</a:t>
            </a:r>
            <a:endParaRPr lang="it-IT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 idx="1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ftr" idx="2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sldNum" idx="3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8F079AC-7C03-499A-B317-D814E21C4763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title"/>
          </p:nvPr>
        </p:nvSpPr>
        <p:spPr>
          <a:xfrm>
            <a:off x="1212840" y="2057400"/>
            <a:ext cx="5117760" cy="1928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5400" b="1" u="none" strike="noStrike" spc="-51">
                <a:solidFill>
                  <a:schemeClr val="lt1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5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mmagine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34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35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36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37" name="Rettangolo 7"/>
          <p:cNvSpPr/>
          <p:nvPr/>
        </p:nvSpPr>
        <p:spPr>
          <a:xfrm>
            <a:off x="0" y="4578480"/>
            <a:ext cx="12188520" cy="227916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45781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457200" tIns="457200" rIns="90000" bIns="45000" anchor="t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sull'icona per inserire un'immagine</a:t>
            </a:r>
            <a:endParaRPr lang="it-IT" sz="20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title"/>
          </p:nvPr>
        </p:nvSpPr>
        <p:spPr>
          <a:xfrm>
            <a:off x="1097280" y="4799520"/>
            <a:ext cx="10113120" cy="74340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t-IT" sz="4400" b="1" u="none" strike="noStrike" spc="-51">
                <a:solidFill>
                  <a:srgbClr val="FFFFFF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1097280" y="5715000"/>
            <a:ext cx="10112760" cy="60912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0" anchor="t">
            <a:normAutofit/>
          </a:bodyPr>
          <a:lstStyle/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pos="0" algn="l"/>
              </a:tabLst>
            </a:pPr>
            <a:r>
              <a:rPr lang="it-IT" sz="18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it-IT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dt" idx="24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ftr" idx="25"/>
          </p:nvPr>
        </p:nvSpPr>
        <p:spPr>
          <a:xfrm>
            <a:off x="1097280" y="6446880"/>
            <a:ext cx="68180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PlaceHolder 6"/>
          <p:cNvSpPr>
            <a:spLocks noGrp="1"/>
          </p:cNvSpPr>
          <p:nvPr>
            <p:ph type="sldNum" idx="26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E13B3FA-CFB2-44F7-AB28-39904D8180CA}" type="slidenum">
              <a:rPr lang="it-IT" sz="1050" b="0" u="none" strike="noStrike">
                <a:solidFill>
                  <a:schemeClr val="lt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Rettangolo 8"/>
          <p:cNvSpPr/>
          <p:nvPr/>
        </p:nvSpPr>
        <p:spPr>
          <a:xfrm>
            <a:off x="3537000" y="4536000"/>
            <a:ext cx="5117760" cy="1252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ttangolo 7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46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47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48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10058040" cy="3760560"/>
          </a:xfrm>
          <a:prstGeom prst="rect">
            <a:avLst/>
          </a:prstGeom>
          <a:noFill/>
          <a:ln w="0">
            <a:noFill/>
          </a:ln>
        </p:spPr>
        <p:txBody>
          <a:bodyPr vert="eaVert" lIns="45720" tIns="0" rIns="45720" bIns="0" anchor="t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151" name="PlaceHolder 3"/>
          <p:cNvSpPr>
            <a:spLocks noGrp="1"/>
          </p:cNvSpPr>
          <p:nvPr>
            <p:ph type="dt" idx="27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ftr" idx="28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sldNum" idx="29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83C13B6-5A54-4418-9A80-33B678B14D4F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Diapositiva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55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56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57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58" name="Parallelogramma 14"/>
          <p:cNvSpPr/>
          <p:nvPr/>
        </p:nvSpPr>
        <p:spPr>
          <a:xfrm>
            <a:off x="7972200" y="0"/>
            <a:ext cx="2857320" cy="6857640"/>
          </a:xfrm>
          <a:prstGeom prst="parallelogram">
            <a:avLst>
              <a:gd name="adj" fmla="val 0"/>
            </a:avLst>
          </a:prstGeom>
          <a:solidFill>
            <a:schemeClr val="lt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59" name="Rettangolo 11"/>
          <p:cNvSpPr/>
          <p:nvPr/>
        </p:nvSpPr>
        <p:spPr>
          <a:xfrm>
            <a:off x="4961160" y="0"/>
            <a:ext cx="153720" cy="6857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60" name="PlaceHolder 1"/>
          <p:cNvSpPr>
            <a:spLocks noGrp="1"/>
          </p:cNvSpPr>
          <p:nvPr>
            <p:ph type="dt" idx="30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ftr" idx="31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sldNum" idx="32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2A3666B-38DE-4471-A584-79F3FE9C13DC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title"/>
          </p:nvPr>
        </p:nvSpPr>
        <p:spPr>
          <a:xfrm>
            <a:off x="6629400" y="75888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lnSpcReduction="9999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6000" b="1" u="none" strike="noStrike" spc="-51">
                <a:solidFill>
                  <a:srgbClr val="013D61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6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4" name="Rettangolo 10"/>
          <p:cNvSpPr/>
          <p:nvPr/>
        </p:nvSpPr>
        <p:spPr>
          <a:xfrm>
            <a:off x="4876920" y="0"/>
            <a:ext cx="153720" cy="685764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65" name="Immagine 6"/>
          <p:cNvPicPr/>
          <p:nvPr/>
        </p:nvPicPr>
        <p:blipFill>
          <a:blip r:embed="rId3"/>
          <a:stretch/>
        </p:blipFill>
        <p:spPr>
          <a:xfrm>
            <a:off x="2880" y="3960"/>
            <a:ext cx="4881240" cy="685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Settimo livello struttura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68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69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70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8724960" y="1346040"/>
            <a:ext cx="2447640" cy="45302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1092240" y="1346040"/>
            <a:ext cx="7480080" cy="4530240"/>
          </a:xfrm>
          <a:prstGeom prst="rect">
            <a:avLst/>
          </a:prstGeom>
          <a:noFill/>
          <a:ln w="0">
            <a:noFill/>
          </a:ln>
        </p:spPr>
        <p:txBody>
          <a:bodyPr vert="eaVert" lIns="45720" tIns="0" rIns="45720" bIns="0" anchor="t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173" name="PlaceHolder 3"/>
          <p:cNvSpPr>
            <a:spLocks noGrp="1"/>
          </p:cNvSpPr>
          <p:nvPr>
            <p:ph type="dt" idx="33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ftr" idx="34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sldNum" idx="35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20EC927-C6AA-4C6C-A23E-0FC1F840E28A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Rettangolo 13"/>
          <p:cNvSpPr/>
          <p:nvPr/>
        </p:nvSpPr>
        <p:spPr>
          <a:xfrm rot="16200000">
            <a:off x="8871480" y="-146160"/>
            <a:ext cx="1036080" cy="13291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ttangolo 7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78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79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80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10058040" cy="376056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183" name="PlaceHolder 3"/>
          <p:cNvSpPr>
            <a:spLocks noGrp="1"/>
          </p:cNvSpPr>
          <p:nvPr>
            <p:ph type="dt" idx="36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ftr" idx="37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sldNum" idx="38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5383578-4611-4825-A21F-B464C46AAA83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86" name="Gruppo 3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187" name="Rettangolo 4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88" name="Rettangolo 5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89" name="Immagine 9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estazione sezio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91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92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93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94" name="Gruppo 3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95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96" name="Immagine 5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97" name="PlaceHolder 1"/>
          <p:cNvSpPr>
            <a:spLocks noGrp="1"/>
          </p:cNvSpPr>
          <p:nvPr>
            <p:ph type="dt" idx="39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ftr" idx="40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sldNum" idx="41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56D3D39-A81A-4E8E-9842-EF87B18C9B0B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631152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sull'icona per inserire un'immagine</a:t>
            </a:r>
            <a:endParaRPr lang="it-IT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201" name="Rettangolo 12"/>
          <p:cNvSpPr/>
          <p:nvPr/>
        </p:nvSpPr>
        <p:spPr>
          <a:xfrm>
            <a:off x="2451240" y="3568680"/>
            <a:ext cx="8721360" cy="230796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title"/>
          </p:nvPr>
        </p:nvSpPr>
        <p:spPr>
          <a:xfrm>
            <a:off x="2641680" y="3746520"/>
            <a:ext cx="8330760" cy="130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lt1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2641680" y="5219640"/>
            <a:ext cx="8330760" cy="586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9999"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it-IT" sz="2400" b="0" u="none" strike="noStrike" cap="all" spc="201">
                <a:solidFill>
                  <a:schemeClr val="lt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it-IT" sz="2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204" name="Rettangolo 13"/>
          <p:cNvSpPr/>
          <p:nvPr/>
        </p:nvSpPr>
        <p:spPr>
          <a:xfrm>
            <a:off x="3753000" y="3468960"/>
            <a:ext cx="5117760" cy="125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205" name="Gruppo 8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206" name="Rettangolo 9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07" name="Rettangolo 15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08" name="Immagine 16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ntestazione della sezio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210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211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12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13" name="PlaceHolder 1"/>
          <p:cNvSpPr>
            <a:spLocks noGrp="1"/>
          </p:cNvSpPr>
          <p:nvPr>
            <p:ph type="dt" idx="42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ftr" idx="43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sldNum" idx="44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58C417F-D949-40E5-B2F3-F78A6ED5E42E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6857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Fare clic sull'icona per inserire un'immagine</a:t>
            </a:r>
            <a:endParaRPr lang="it-IT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217" name="Rettangolo 12"/>
          <p:cNvSpPr/>
          <p:nvPr/>
        </p:nvSpPr>
        <p:spPr>
          <a:xfrm>
            <a:off x="1735200" y="3568680"/>
            <a:ext cx="8721360" cy="230796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4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title"/>
          </p:nvPr>
        </p:nvSpPr>
        <p:spPr>
          <a:xfrm>
            <a:off x="1930320" y="3746520"/>
            <a:ext cx="8330760" cy="1307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lt1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9" name="PlaceHolder 6"/>
          <p:cNvSpPr>
            <a:spLocks noGrp="1"/>
          </p:cNvSpPr>
          <p:nvPr>
            <p:ph type="body"/>
          </p:nvPr>
        </p:nvSpPr>
        <p:spPr>
          <a:xfrm>
            <a:off x="1930320" y="5219640"/>
            <a:ext cx="8330760" cy="586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5000" lnSpcReduction="9999"/>
          </a:bodyPr>
          <a:lstStyle/>
          <a:p>
            <a:pPr indent="0" algn="ctr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it-IT" sz="2400" b="0" u="none" strike="noStrike" cap="all" spc="201">
                <a:solidFill>
                  <a:schemeClr val="lt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it-IT" sz="2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220" name="Rettangolo 13"/>
          <p:cNvSpPr/>
          <p:nvPr/>
        </p:nvSpPr>
        <p:spPr>
          <a:xfrm>
            <a:off x="3537000" y="3468960"/>
            <a:ext cx="5117760" cy="125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221" name="Gruppo 3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222" name="Rettangolo 4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23" name="Rettangolo 5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24" name="Immagine 8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ttangolo 7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226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227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28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1097280" y="2120760"/>
            <a:ext cx="4639320" cy="374796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6516000" y="2120760"/>
            <a:ext cx="4639320" cy="374796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232" name="PlaceHolder 4"/>
          <p:cNvSpPr>
            <a:spLocks noGrp="1"/>
          </p:cNvSpPr>
          <p:nvPr>
            <p:ph type="dt" idx="45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ftr" idx="46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4" name="PlaceHolder 6"/>
          <p:cNvSpPr>
            <a:spLocks noGrp="1"/>
          </p:cNvSpPr>
          <p:nvPr>
            <p:ph type="sldNum" idx="47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4E7CF35-2D9C-4BFB-A773-7F05531A6F26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5" name="Gruppo 4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236" name="Rettangolo 5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37" name="Rettangolo 6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38" name="Immagine 10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fron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ttangolo 7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240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241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42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1097280" y="2057400"/>
            <a:ext cx="4639320" cy="73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it-IT" sz="2400" b="1" u="none" strike="noStrike" cap="all">
                <a:solidFill>
                  <a:schemeClr val="accent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it-IT" sz="2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1186560" y="2958120"/>
            <a:ext cx="4639320" cy="29106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6516000" y="2057400"/>
            <a:ext cx="4639320" cy="73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it-IT" sz="2400" b="1" u="none" strike="noStrike" cap="all">
                <a:solidFill>
                  <a:schemeClr val="accent1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it-IT" sz="24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6605280" y="2958120"/>
            <a:ext cx="4639320" cy="29106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248" name="PlaceHolder 6"/>
          <p:cNvSpPr>
            <a:spLocks noGrp="1"/>
          </p:cNvSpPr>
          <p:nvPr>
            <p:ph type="dt" idx="48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PlaceHolder 7"/>
          <p:cNvSpPr>
            <a:spLocks noGrp="1"/>
          </p:cNvSpPr>
          <p:nvPr>
            <p:ph type="ftr" idx="49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0" name="PlaceHolder 8"/>
          <p:cNvSpPr>
            <a:spLocks noGrp="1"/>
          </p:cNvSpPr>
          <p:nvPr>
            <p:ph type="sldNum" idx="50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9578F2D-7856-4749-A4B9-6447D366699A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1" name="Gruppo 6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252" name="Rettangolo 7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53" name="Rettangolo 8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54" name="Immagine 12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Rettangolo 7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256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257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58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dt" idx="51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ftr" idx="52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sldNum" idx="53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D46B7CE-1B23-4445-B067-1AF161DFD538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63" name="Gruppo 2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264" name="Rettangolo 3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65" name="Rettangolo 4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66" name="Immagine 8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to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3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4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5" name="Gruppo 5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6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7" name="Immagine 12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8" name="Rettangolo 7"/>
          <p:cNvSpPr/>
          <p:nvPr/>
        </p:nvSpPr>
        <p:spPr>
          <a:xfrm>
            <a:off x="0" y="0"/>
            <a:ext cx="4654080" cy="5864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92240" y="786240"/>
            <a:ext cx="3068640" cy="209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3600" b="0" u="none" strike="noStrike" spc="-51">
                <a:solidFill>
                  <a:srgbClr val="FFFFFF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3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459040" y="812880"/>
            <a:ext cx="5713560" cy="48682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092240" y="3043080"/>
            <a:ext cx="3068640" cy="2638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it-IT" sz="1800" b="0" u="none" strike="noStrike">
                <a:solidFill>
                  <a:srgbClr val="FFFFFF"/>
                </a:solidFill>
                <a:effectLst/>
                <a:uFillTx/>
                <a:latin typeface="Calibri"/>
              </a:rPr>
              <a:t>Fare clic per modificare gli stili del testo dello schema</a:t>
            </a:r>
            <a:endParaRPr lang="it-IT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22" name="Rettangolo 8"/>
          <p:cNvSpPr/>
          <p:nvPr/>
        </p:nvSpPr>
        <p:spPr>
          <a:xfrm>
            <a:off x="0" y="1397160"/>
            <a:ext cx="1036080" cy="132912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3" name="Rettangolo 10"/>
          <p:cNvSpPr/>
          <p:nvPr/>
        </p:nvSpPr>
        <p:spPr>
          <a:xfrm>
            <a:off x="5459040" y="624240"/>
            <a:ext cx="5713560" cy="125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dt" idx="4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sldNum" idx="5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BEBCE5C-DF7E-4059-BDE2-42A5A2AB1423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26" name="Connecteur droit 19"/>
          <p:cNvCxnSpPr/>
          <p:nvPr/>
        </p:nvCxnSpPr>
        <p:spPr>
          <a:xfrm flipH="1">
            <a:off x="1091880" y="6446520"/>
            <a:ext cx="1643760" cy="360"/>
          </a:xfrm>
          <a:prstGeom prst="straightConnector1">
            <a:avLst/>
          </a:prstGeom>
          <a:ln w="28575">
            <a:solidFill>
              <a:srgbClr val="242852"/>
            </a:solidFill>
            <a:round/>
          </a:ln>
        </p:spPr>
      </p:cxnSp>
      <p:cxnSp>
        <p:nvCxnSpPr>
          <p:cNvPr id="27" name="Connecteur droit 19"/>
          <p:cNvCxnSpPr/>
          <p:nvPr/>
        </p:nvCxnSpPr>
        <p:spPr>
          <a:xfrm flipH="1">
            <a:off x="8420040" y="6429240"/>
            <a:ext cx="1000800" cy="360"/>
          </a:xfrm>
          <a:prstGeom prst="straightConnector1">
            <a:avLst/>
          </a:prstGeom>
          <a:ln w="28575">
            <a:solidFill>
              <a:srgbClr val="ACCBF9"/>
            </a:solidFill>
            <a:round/>
          </a:ln>
        </p:spPr>
      </p:cxnSp>
      <p:cxnSp>
        <p:nvCxnSpPr>
          <p:cNvPr id="28" name="Connecteur droit 19"/>
          <p:cNvCxnSpPr/>
          <p:nvPr/>
        </p:nvCxnSpPr>
        <p:spPr>
          <a:xfrm flipH="1" flipV="1">
            <a:off x="10765440" y="6446520"/>
            <a:ext cx="407520" cy="6840"/>
          </a:xfrm>
          <a:prstGeom prst="straightConnector1">
            <a:avLst/>
          </a:prstGeom>
          <a:ln w="28575">
            <a:solidFill>
              <a:srgbClr val="ACCBF9"/>
            </a:solidFill>
            <a:round/>
          </a:ln>
        </p:spPr>
      </p:cxnSp>
      <p:sp>
        <p:nvSpPr>
          <p:cNvPr id="29" name="Segnaposto piè di pagina 2"/>
          <p:cNvSpPr/>
          <p:nvPr/>
        </p:nvSpPr>
        <p:spPr>
          <a:xfrm>
            <a:off x="21600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Direttori del Corso – M. De Luca – M.A. Zappa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268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269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70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271" name="Gruppo 19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272" name="Rettangolo 9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73" name="Rettangolo 8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74" name="Immagine 11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275" name="Gruppo 18"/>
          <p:cNvGrpSpPr/>
          <p:nvPr/>
        </p:nvGrpSpPr>
        <p:grpSpPr>
          <a:xfrm>
            <a:off x="8166600" y="10800"/>
            <a:ext cx="2857320" cy="6119280"/>
            <a:chOff x="8166600" y="10800"/>
            <a:chExt cx="2857320" cy="6119280"/>
          </a:xfrm>
        </p:grpSpPr>
        <p:sp>
          <p:nvSpPr>
            <p:cNvPr id="276" name="Parallelogramma 14"/>
            <p:cNvSpPr/>
            <p:nvPr/>
          </p:nvSpPr>
          <p:spPr>
            <a:xfrm>
              <a:off x="8166600" y="10800"/>
              <a:ext cx="2857320" cy="611928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77" name="Immagine 17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Fai clic per modificare il formato del testo del titolo</a:t>
            </a: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Settimo livello struttura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7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31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32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33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216440" y="2108160"/>
            <a:ext cx="10058040" cy="376056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dt" idx="6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sldNum" idx="7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791AB57-E502-4470-8CAE-BC3BFB8B95D1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Segnaposto piè di pagina 2"/>
          <p:cNvSpPr/>
          <p:nvPr/>
        </p:nvSpPr>
        <p:spPr>
          <a:xfrm>
            <a:off x="21600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Direttori del Corso – M. De Luca – M.A. Zappa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9" name="Gruppo 4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40" name="Rettangolo 5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1" name="Rettangolo 7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42" name="Immagine 9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ntenuto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44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45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46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47" name="Gruppo 5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48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49" name="Immagine 12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50" name="Rettangolo 7"/>
          <p:cNvSpPr/>
          <p:nvPr/>
        </p:nvSpPr>
        <p:spPr>
          <a:xfrm>
            <a:off x="0" y="0"/>
            <a:ext cx="4654080" cy="5864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body"/>
          </p:nvPr>
        </p:nvSpPr>
        <p:spPr>
          <a:xfrm>
            <a:off x="5459040" y="497880"/>
            <a:ext cx="5713560" cy="48682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ctr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52" name="Rettangolo 8"/>
          <p:cNvSpPr/>
          <p:nvPr/>
        </p:nvSpPr>
        <p:spPr>
          <a:xfrm>
            <a:off x="0" y="2003400"/>
            <a:ext cx="1036080" cy="185688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3" name="Rettangolo 10"/>
          <p:cNvSpPr/>
          <p:nvPr/>
        </p:nvSpPr>
        <p:spPr>
          <a:xfrm>
            <a:off x="5459040" y="377280"/>
            <a:ext cx="5713560" cy="125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dt" idx="8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sldNum" idx="9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5D45FCC-B75E-4D98-9F1B-5FBD328C53FF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Rettangolo 4"/>
          <p:cNvSpPr/>
          <p:nvPr/>
        </p:nvSpPr>
        <p:spPr>
          <a:xfrm>
            <a:off x="1078200" y="2003400"/>
            <a:ext cx="3575880" cy="185688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title"/>
          </p:nvPr>
        </p:nvSpPr>
        <p:spPr>
          <a:xfrm>
            <a:off x="1092240" y="1884960"/>
            <a:ext cx="3314520" cy="209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5000" lnSpcReduction="9999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400" b="1" u="none" strike="noStrike" spc="-51">
                <a:solidFill>
                  <a:srgbClr val="FFFFFF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8" name="Rettangolo 17"/>
          <p:cNvSpPr/>
          <p:nvPr/>
        </p:nvSpPr>
        <p:spPr>
          <a:xfrm>
            <a:off x="1092240" y="993600"/>
            <a:ext cx="1036080" cy="936360"/>
          </a:xfrm>
          <a:prstGeom prst="rect">
            <a:avLst/>
          </a:prstGeom>
          <a:solidFill>
            <a:schemeClr val="dk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59" name="Segnaposto piè di pagina 2"/>
          <p:cNvSpPr/>
          <p:nvPr/>
        </p:nvSpPr>
        <p:spPr>
          <a:xfrm>
            <a:off x="21600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Direttori del Corso – M. De Luca – M.A. Zappa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ntenuto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61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62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63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64" name="Gruppo 4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65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66" name="Immagine 6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67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4654080" cy="5864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rPr>
              <a:t>Fare clic sull'icona per inserire un'immagine</a:t>
            </a:r>
            <a:endParaRPr lang="it-IT" sz="1800" b="0" u="none" strike="noStrike">
              <a:solidFill>
                <a:schemeClr val="dk1">
                  <a:lumMod val="75000"/>
                  <a:lumOff val="25000"/>
                </a:schemeClr>
              </a:solidFill>
              <a:effectLst/>
              <a:uFillTx/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459040" y="497880"/>
            <a:ext cx="5713560" cy="486828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ctr">
            <a:no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69" name="PlaceHolder 3"/>
          <p:cNvSpPr>
            <a:spLocks noGrp="1"/>
          </p:cNvSpPr>
          <p:nvPr>
            <p:ph type="dt" idx="10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sldNum" idx="11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491A4CC-2232-4F6C-8C00-728A22D5FC53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title"/>
          </p:nvPr>
        </p:nvSpPr>
        <p:spPr>
          <a:xfrm>
            <a:off x="1092240" y="1884960"/>
            <a:ext cx="3068640" cy="209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5000" lnSpcReduction="9999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400" b="1" u="none" strike="noStrike" spc="-51">
                <a:solidFill>
                  <a:srgbClr val="FFFFFF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72" name="Segnaposto piè di pagina 2"/>
          <p:cNvSpPr/>
          <p:nvPr/>
        </p:nvSpPr>
        <p:spPr>
          <a:xfrm>
            <a:off x="21600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Direttori del Corso – M. De Luca – M.A. Zappa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3" name="Gruppo 7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74" name="Rettangolo 8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75" name="Rettangolo 10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76" name="Immagine 12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Contenuto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78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79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80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81" name="Gruppo 3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82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83" name="Immagine 5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984560" y="548280"/>
            <a:ext cx="6054480" cy="63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3600" b="1" u="none" strike="noStrike" spc="-51">
                <a:solidFill>
                  <a:srgbClr val="FFFFFF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3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100840" y="1611360"/>
            <a:ext cx="6071760" cy="375480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t">
            <a:norm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86" name="PlaceHolder 3"/>
          <p:cNvSpPr>
            <a:spLocks noGrp="1"/>
          </p:cNvSpPr>
          <p:nvPr>
            <p:ph type="dt" idx="12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ftr" idx="13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sldNum" idx="14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4677490-DD6D-48E2-BAB9-8A376F5B3BF6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0" y="0"/>
            <a:ext cx="4654080" cy="5864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sull'icona per inserire un'immagine</a:t>
            </a:r>
          </a:p>
        </p:txBody>
      </p:sp>
      <p:grpSp>
        <p:nvGrpSpPr>
          <p:cNvPr id="90" name="Gruppo 6"/>
          <p:cNvGrpSpPr/>
          <p:nvPr/>
        </p:nvGrpSpPr>
        <p:grpSpPr>
          <a:xfrm>
            <a:off x="0" y="6133680"/>
            <a:ext cx="12191760" cy="713160"/>
            <a:chOff x="0" y="6133680"/>
            <a:chExt cx="12191760" cy="713160"/>
          </a:xfrm>
        </p:grpSpPr>
        <p:sp>
          <p:nvSpPr>
            <p:cNvPr id="91" name="Rettangolo 7"/>
            <p:cNvSpPr/>
            <p:nvPr/>
          </p:nvSpPr>
          <p:spPr>
            <a:xfrm rot="16200000">
              <a:off x="6073200" y="60480"/>
              <a:ext cx="45360" cy="1219176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92" name="Rettangolo 8"/>
            <p:cNvSpPr/>
            <p:nvPr/>
          </p:nvSpPr>
          <p:spPr>
            <a:xfrm rot="16200000">
              <a:off x="6044040" y="131040"/>
              <a:ext cx="103680" cy="12191760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93" name="Immagine 10"/>
            <p:cNvPicPr/>
            <p:nvPr/>
          </p:nvPicPr>
          <p:blipFill>
            <a:blip r:embed="rId3"/>
            <a:stretch/>
          </p:blipFill>
          <p:spPr>
            <a:xfrm>
              <a:off x="0" y="6278400"/>
              <a:ext cx="12191760" cy="56844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Contenuto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95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96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97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98" name="Gruppo 2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99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00" name="Immagine 4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0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3540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sull'icona per inserire un'immagine</a:t>
            </a:r>
          </a:p>
        </p:txBody>
      </p:sp>
      <p:sp>
        <p:nvSpPr>
          <p:cNvPr id="102" name="PlaceHolder 2"/>
          <p:cNvSpPr>
            <a:spLocks noGrp="1"/>
          </p:cNvSpPr>
          <p:nvPr>
            <p:ph type="title"/>
          </p:nvPr>
        </p:nvSpPr>
        <p:spPr>
          <a:xfrm>
            <a:off x="3068640" y="880200"/>
            <a:ext cx="6054480" cy="63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it-IT" sz="36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3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dt" idx="15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ftr" idx="16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sldNum" idx="17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6319EAD-257F-4087-8083-83BD3A6BEDBE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Rettangolo 18"/>
          <p:cNvSpPr/>
          <p:nvPr/>
        </p:nvSpPr>
        <p:spPr>
          <a:xfrm>
            <a:off x="5577840" y="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ntenuto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08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09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10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11" name="Parallelogramma 14"/>
          <p:cNvSpPr/>
          <p:nvPr/>
        </p:nvSpPr>
        <p:spPr>
          <a:xfrm>
            <a:off x="7448400" y="0"/>
            <a:ext cx="2857320" cy="6857640"/>
          </a:xfrm>
          <a:prstGeom prst="parallelogram">
            <a:avLst>
              <a:gd name="adj" fmla="val 0"/>
            </a:avLst>
          </a:prstGeom>
          <a:solidFill>
            <a:schemeClr val="lt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2" name="Rettangolo 3"/>
          <p:cNvSpPr/>
          <p:nvPr/>
        </p:nvSpPr>
        <p:spPr>
          <a:xfrm>
            <a:off x="4654440" y="507240"/>
            <a:ext cx="7537320" cy="484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3" name="Rettangolo 7"/>
          <p:cNvSpPr/>
          <p:nvPr/>
        </p:nvSpPr>
        <p:spPr>
          <a:xfrm>
            <a:off x="0" y="0"/>
            <a:ext cx="4654080" cy="586404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92240" y="1884960"/>
            <a:ext cx="3068640" cy="209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5000" lnSpcReduction="9999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400" b="1" u="none" strike="noStrike" spc="-51">
                <a:solidFill>
                  <a:srgbClr val="FFFFFF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473520" y="943560"/>
            <a:ext cx="4699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ctr">
            <a:norm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dt" idx="18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ftr" idx="19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sldNum" idx="20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AE82CFF-5B52-4A0C-8970-49B9B4FA4809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Rettangolo 19"/>
          <p:cNvSpPr/>
          <p:nvPr/>
        </p:nvSpPr>
        <p:spPr>
          <a:xfrm>
            <a:off x="4370400" y="2322720"/>
            <a:ext cx="1347840" cy="12182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ontenuto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ttangolo 7" hidden="1"/>
          <p:cNvSpPr/>
          <p:nvPr/>
        </p:nvSpPr>
        <p:spPr>
          <a:xfrm>
            <a:off x="0" y="1011960"/>
            <a:ext cx="1036080" cy="685440"/>
          </a:xfrm>
          <a:prstGeom prst="rect">
            <a:avLst/>
          </a:prstGeom>
          <a:solidFill>
            <a:srgbClr val="4A6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grpSp>
        <p:nvGrpSpPr>
          <p:cNvPr id="121" name="Gruppo 11"/>
          <p:cNvGrpSpPr/>
          <p:nvPr/>
        </p:nvGrpSpPr>
        <p:grpSpPr>
          <a:xfrm>
            <a:off x="8166600" y="10800"/>
            <a:ext cx="2857320" cy="6846840"/>
            <a:chOff x="8166600" y="10800"/>
            <a:chExt cx="2857320" cy="6846840"/>
          </a:xfrm>
        </p:grpSpPr>
        <p:sp>
          <p:nvSpPr>
            <p:cNvPr id="122" name="Parallelogramma 14"/>
            <p:cNvSpPr/>
            <p:nvPr/>
          </p:nvSpPr>
          <p:spPr>
            <a:xfrm>
              <a:off x="8166600" y="10800"/>
              <a:ext cx="2857320" cy="684684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horzOverflow="overflow" numCol="1" spcCol="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lt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123" name="Immagine 9"/>
            <p:cNvPicPr/>
            <p:nvPr/>
          </p:nvPicPr>
          <p:blipFill>
            <a:blip r:embed="rId2"/>
            <a:stretch/>
          </p:blipFill>
          <p:spPr>
            <a:xfrm>
              <a:off x="8166600" y="580320"/>
              <a:ext cx="2831040" cy="49294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24" name="Parallelogramma 14"/>
          <p:cNvSpPr/>
          <p:nvPr/>
        </p:nvSpPr>
        <p:spPr>
          <a:xfrm>
            <a:off x="7448400" y="0"/>
            <a:ext cx="2857320" cy="6857640"/>
          </a:xfrm>
          <a:prstGeom prst="parallelogram">
            <a:avLst>
              <a:gd name="adj" fmla="val 0"/>
            </a:avLst>
          </a:prstGeom>
          <a:solidFill>
            <a:schemeClr val="lt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horzOverflow="overflow" numCol="1" spcCol="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5" name="Rettangolo 3"/>
          <p:cNvSpPr/>
          <p:nvPr/>
        </p:nvSpPr>
        <p:spPr>
          <a:xfrm>
            <a:off x="4654440" y="507240"/>
            <a:ext cx="7537320" cy="484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6" name="Rettangolo 7"/>
          <p:cNvSpPr/>
          <p:nvPr/>
        </p:nvSpPr>
        <p:spPr>
          <a:xfrm>
            <a:off x="0" y="0"/>
            <a:ext cx="4654080" cy="5864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it-IT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092240" y="1884960"/>
            <a:ext cx="3068640" cy="2093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85000" lnSpcReduction="9999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4400" b="1" u="none" strike="noStrike" spc="-51">
                <a:solidFill>
                  <a:srgbClr val="FFFFFF"/>
                </a:solidFill>
                <a:effectLst/>
                <a:uFillTx/>
                <a:latin typeface="Calibri"/>
              </a:rPr>
              <a:t>Fare clic per modificare lo stile del titolo dello schema</a:t>
            </a:r>
            <a:endParaRPr lang="it-IT" sz="4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518520" y="943560"/>
            <a:ext cx="46540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45720" rIns="0" bIns="45720" anchor="ctr">
            <a:normAutofit/>
          </a:bodyPr>
          <a:lstStyle/>
          <a:p>
            <a:pPr marL="266760" indent="-26676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4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Fare clic per modificare gli stili del testo dello schema</a:t>
            </a:r>
          </a:p>
          <a:p>
            <a:pPr marL="384120" lvl="1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Secondo livello</a:t>
            </a:r>
          </a:p>
          <a:p>
            <a:pPr marL="567000" lvl="2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Terzo livello</a:t>
            </a:r>
          </a:p>
          <a:p>
            <a:pPr marL="749880" lvl="3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Quarto livello</a:t>
            </a:r>
          </a:p>
          <a:p>
            <a:pPr marL="932760" lvl="4" indent="-182880" defTabSz="914400">
              <a:lnSpc>
                <a:spcPct val="100000"/>
              </a:lnSpc>
              <a:spcBef>
                <a:spcPts val="201"/>
              </a:spcBef>
              <a:spcAft>
                <a:spcPts val="400"/>
              </a:spcAft>
              <a:buClr>
                <a:srgbClr val="4A66AC"/>
              </a:buClr>
              <a:buFont typeface="Wingdings" charset="2"/>
              <a:buChar char=""/>
            </a:pPr>
            <a:r>
              <a:rPr lang="it-IT" sz="16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Quinto livello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dt" idx="21"/>
          </p:nvPr>
        </p:nvSpPr>
        <p:spPr>
          <a:xfrm>
            <a:off x="6834240" y="6446880"/>
            <a:ext cx="258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it-IT" sz="9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&lt;data/ora&gt;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ftr" idx="22"/>
          </p:nvPr>
        </p:nvSpPr>
        <p:spPr>
          <a:xfrm>
            <a:off x="1097280" y="6446880"/>
            <a:ext cx="48459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it-IT" sz="900" b="0" u="none" strike="noStrike" cap="all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&lt;piè di pagina&gt;</a:t>
            </a:r>
            <a:endParaRPr lang="it-IT" sz="9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sldNum" idx="23"/>
          </p:nvPr>
        </p:nvSpPr>
        <p:spPr>
          <a:xfrm>
            <a:off x="10375560" y="6446880"/>
            <a:ext cx="779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309ADCD-ECDF-4378-B8BC-44C5FD27A44D}" type="slidenum">
              <a:rPr lang="it-IT" sz="105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‹N›</a:t>
            </a:fld>
            <a:endParaRPr lang="it-IT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Rettangolo 17"/>
          <p:cNvSpPr/>
          <p:nvPr/>
        </p:nvSpPr>
        <p:spPr>
          <a:xfrm>
            <a:off x="4370400" y="2322720"/>
            <a:ext cx="1347840" cy="12182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5531400" y="758880"/>
            <a:ext cx="5623920" cy="280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6000" b="1" u="none" strike="noStrike" spc="-51">
                <a:solidFill>
                  <a:srgbClr val="304297"/>
                </a:solidFill>
                <a:effectLst/>
                <a:uFillTx/>
                <a:latin typeface="Calibri"/>
              </a:rPr>
              <a:t>         ERAbS</a:t>
            </a:r>
            <a:br>
              <a:rPr sz="6000"/>
            </a:br>
            <a:r>
              <a:rPr lang="it-IT" sz="6000" b="1" u="none" strike="noStrike" spc="-51">
                <a:solidFill>
                  <a:srgbClr val="304297"/>
                </a:solidFill>
                <a:effectLst/>
                <a:uFillTx/>
                <a:latin typeface="Calibri"/>
              </a:rPr>
              <a:t>      IL RUOLO DELL’INFERMIERE </a:t>
            </a:r>
            <a:endParaRPr lang="it-IT" sz="6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subTitle"/>
          </p:nvPr>
        </p:nvSpPr>
        <p:spPr>
          <a:xfrm>
            <a:off x="5751000" y="3863160"/>
            <a:ext cx="4525920" cy="2080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25000" lnSpcReduction="19999"/>
          </a:bodyPr>
          <a:lstStyle/>
          <a:p>
            <a:pPr indent="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it-IT" sz="4800" b="1" u="none" strike="noStrike" cap="all" spc="201">
                <a:solidFill>
                  <a:srgbClr val="E79130"/>
                </a:solidFill>
                <a:effectLst/>
                <a:uFillTx/>
                <a:latin typeface="Calibri"/>
              </a:rPr>
              <a:t>                       Angela De BIASE</a:t>
            </a:r>
            <a:endParaRPr lang="it-IT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it-IT" sz="4800" b="1" u="none" strike="noStrike" cap="all" spc="201">
                <a:solidFill>
                  <a:srgbClr val="1E5082"/>
                </a:solidFill>
                <a:effectLst/>
                <a:uFillTx/>
                <a:latin typeface="Calibri"/>
              </a:rPr>
              <a:t> Unità di Chirurgia Generale e Laparoscopica Avanzata</a:t>
            </a:r>
            <a:endParaRPr lang="it-IT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endParaRPr lang="it-IT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it-IT" sz="4800" b="1" u="none" strike="noStrike" cap="all" spc="201">
                <a:solidFill>
                  <a:srgbClr val="1E5082"/>
                </a:solidFill>
                <a:effectLst/>
                <a:uFillTx/>
                <a:latin typeface="Calibri"/>
              </a:rPr>
              <a:t>Centro di Eccellenza S.I.C.OB.</a:t>
            </a:r>
            <a:endParaRPr lang="it-IT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it-IT" sz="4800" b="1" i="1" u="none" strike="noStrike" cap="all" spc="201">
                <a:solidFill>
                  <a:srgbClr val="1E5082"/>
                </a:solidFill>
                <a:effectLst/>
                <a:uFillTx/>
                <a:latin typeface="Calibri"/>
              </a:rPr>
              <a:t>     Casa di Cura Privata ‘’SALUS’’ </a:t>
            </a:r>
            <a:endParaRPr lang="it-IT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algn="ctr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r>
              <a:rPr lang="it-IT" sz="4800" b="1" i="1" u="none" strike="noStrike" cap="all" spc="201">
                <a:solidFill>
                  <a:srgbClr val="1E5082"/>
                </a:solidFill>
                <a:effectLst/>
                <a:uFillTx/>
                <a:latin typeface="Calibri"/>
              </a:rPr>
              <a:t> Battipaglia (SA</a:t>
            </a:r>
            <a:r>
              <a:rPr lang="it-IT" sz="2800" b="1" i="1" u="none" strike="noStrike" cap="all" spc="201">
                <a:solidFill>
                  <a:srgbClr val="1E5082"/>
                </a:solidFill>
                <a:effectLst/>
                <a:uFillTx/>
                <a:latin typeface="Calibri"/>
              </a:rPr>
              <a:t>)</a:t>
            </a:r>
            <a:endParaRPr lang="it-I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buNone/>
              <a:tabLst>
                <a:tab pos="0" algn="l"/>
              </a:tabLst>
            </a:pPr>
            <a:endParaRPr lang="it-I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29;p9"/>
          <p:cNvSpPr/>
          <p:nvPr/>
        </p:nvSpPr>
        <p:spPr>
          <a:xfrm>
            <a:off x="444600" y="1205640"/>
            <a:ext cx="8959680" cy="494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50000"/>
              </a:lnSpc>
              <a:tabLst>
                <a:tab pos="0" algn="l"/>
              </a:tabLst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Raccomandazioni ASA – ESA per la sospensione degli alimenti prima dell’anestesia: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Digiuno da LIQUIDI CHIARI (clear fluids): sospeso 2 ore prima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(il volume è meno importante del tipo di liquido)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LATTE MATERNO: sospeso 4 ore prima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LATTE ARTIFICIALE: sospeso 6 ore prima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LATTE ANIMALE: sospeso 6 ore prima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SOLIDI (pasto leggero): sospeso 6 ore prima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Cibi fritti, grassi o carne: sospeso 8 ore prima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it-IT" sz="16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CLEAR FLUIDS: acqua, thè, camomilla, caffè, succhi di frutta senza polpa (es. succo di mela, succo d’uva),bevande per sportivi, ecc.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84" name="Google Shape;334;p9"/>
          <p:cNvPicPr/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242640" y="5023440"/>
            <a:ext cx="2814480" cy="693000"/>
          </a:xfrm>
          <a:prstGeom prst="rect">
            <a:avLst/>
          </a:prstGeom>
          <a:noFill/>
          <a:ln w="88900" cap="sq">
            <a:solidFill>
              <a:srgbClr val="000000"/>
            </a:solidFill>
            <a:miter/>
          </a:ln>
          <a:effectLst>
            <a:innerShdw blurRad="76200">
              <a:srgbClr val="000000"/>
            </a:innerShdw>
          </a:effectLst>
        </p:spPr>
      </p:pic>
      <p:pic>
        <p:nvPicPr>
          <p:cNvPr id="385" name="Google Shape;335;p9"/>
          <p:cNvPicPr/>
          <p:nvPr/>
        </p:nvPicPr>
        <p:blipFill>
          <a:blip r:embed="rId4"/>
          <a:stretch/>
        </p:blipFill>
        <p:spPr>
          <a:xfrm>
            <a:off x="9808200" y="1174680"/>
            <a:ext cx="893160" cy="66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86" name="Google Shape;336;p9"/>
          <p:cNvPicPr/>
          <p:nvPr/>
        </p:nvPicPr>
        <p:blipFill>
          <a:blip r:embed="rId5"/>
          <a:stretch/>
        </p:blipFill>
        <p:spPr>
          <a:xfrm>
            <a:off x="7910280" y="1976040"/>
            <a:ext cx="3684960" cy="2297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7" name="Google Shape;337;p9"/>
          <p:cNvSpPr/>
          <p:nvPr/>
        </p:nvSpPr>
        <p:spPr>
          <a:xfrm>
            <a:off x="8877960" y="4632480"/>
            <a:ext cx="3031200" cy="26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6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Brady M.C. 2003 - Cochrane Review</a:t>
            </a:r>
            <a:endParaRPr lang="it-IT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88" name="Google Shape;338;p9"/>
          <p:cNvPicPr/>
          <p:nvPr/>
        </p:nvPicPr>
        <p:blipFill>
          <a:blip r:embed="rId6"/>
          <a:stretch/>
        </p:blipFill>
        <p:spPr>
          <a:xfrm>
            <a:off x="9133560" y="1125000"/>
            <a:ext cx="937080" cy="741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9" name="Google Shape;339;p9"/>
          <p:cNvSpPr/>
          <p:nvPr/>
        </p:nvSpPr>
        <p:spPr>
          <a:xfrm>
            <a:off x="1065960" y="417960"/>
            <a:ext cx="7199640" cy="52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2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……Tempi di svuotamento gastrico </a:t>
            </a:r>
            <a:endParaRPr lang="it-I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ruppo 1"/>
          <p:cNvGrpSpPr/>
          <p:nvPr/>
        </p:nvGrpSpPr>
        <p:grpSpPr>
          <a:xfrm>
            <a:off x="8316360" y="1584360"/>
            <a:ext cx="3024720" cy="3555360"/>
            <a:chOff x="8316360" y="1584360"/>
            <a:chExt cx="3024720" cy="3555360"/>
          </a:xfrm>
        </p:grpSpPr>
        <p:pic>
          <p:nvPicPr>
            <p:cNvPr id="391" name="Google Shape;344;p10"/>
            <p:cNvPicPr/>
            <p:nvPr/>
          </p:nvPicPr>
          <p:blipFill>
            <a:blip r:embed="rId2"/>
            <a:stretch/>
          </p:blipFill>
          <p:spPr>
            <a:xfrm>
              <a:off x="8316360" y="1584360"/>
              <a:ext cx="3024720" cy="170568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92" name="Google Shape;345;p10"/>
            <p:cNvPicPr/>
            <p:nvPr/>
          </p:nvPicPr>
          <p:blipFill>
            <a:blip r:embed="rId3"/>
            <a:stretch/>
          </p:blipFill>
          <p:spPr>
            <a:xfrm>
              <a:off x="8316360" y="2986560"/>
              <a:ext cx="3024720" cy="215316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393" name="Gruppo 4"/>
          <p:cNvGrpSpPr/>
          <p:nvPr/>
        </p:nvGrpSpPr>
        <p:grpSpPr>
          <a:xfrm>
            <a:off x="610560" y="1344960"/>
            <a:ext cx="2910960" cy="3572280"/>
            <a:chOff x="610560" y="1344960"/>
            <a:chExt cx="2910960" cy="3572280"/>
          </a:xfrm>
        </p:grpSpPr>
        <p:pic>
          <p:nvPicPr>
            <p:cNvPr id="394" name="Google Shape;346;p10"/>
            <p:cNvPicPr/>
            <p:nvPr/>
          </p:nvPicPr>
          <p:blipFill>
            <a:blip r:embed="rId4"/>
            <a:srcRect l="35829" t="20740" r="23056" b="25291"/>
            <a:stretch/>
          </p:blipFill>
          <p:spPr>
            <a:xfrm>
              <a:off x="610560" y="1627920"/>
              <a:ext cx="2910960" cy="3289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95" name="Google Shape;347;p10" descr="Covidien Kendall SCD 700 Compression Pump | Blowout Medical"/>
            <p:cNvPicPr/>
            <p:nvPr/>
          </p:nvPicPr>
          <p:blipFill>
            <a:blip r:embed="rId5"/>
            <a:stretch/>
          </p:blipFill>
          <p:spPr>
            <a:xfrm>
              <a:off x="610560" y="1344960"/>
              <a:ext cx="2910960" cy="23036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396" name="Google Shape;348;p10"/>
          <p:cNvSpPr/>
          <p:nvPr/>
        </p:nvSpPr>
        <p:spPr>
          <a:xfrm>
            <a:off x="1747440" y="5684040"/>
            <a:ext cx="10361520" cy="43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1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Postural drainage and manual lymphatic drainage for lower limb edema in women with morbid obesity after bariatric surgery: a randomized controlled trial.BertelliDF, de Oliveira P, GimeMoreno MAAmerican journal of physical medicine &amp; rehabilitation, 2013, 92(8), 697</a:t>
            </a:r>
            <a:r>
              <a:rPr lang="it-IT" sz="11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Cambria Math"/>
              </a:rPr>
              <a:t>‐</a:t>
            </a:r>
            <a:r>
              <a:rPr lang="it-IT" sz="11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703 | added to CENTRAL: 31 January 2014 | 2014 Issue 1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97" name="Google Shape;349;p10"/>
          <p:cNvPicPr/>
          <p:nvPr/>
        </p:nvPicPr>
        <p:blipFill>
          <a:blip r:embed="rId6"/>
          <a:stretch/>
        </p:blipFill>
        <p:spPr>
          <a:xfrm>
            <a:off x="353520" y="5039280"/>
            <a:ext cx="708120" cy="707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8" name="Google Shape;350;p10"/>
          <p:cNvPicPr/>
          <p:nvPr/>
        </p:nvPicPr>
        <p:blipFill>
          <a:blip r:embed="rId7"/>
          <a:stretch/>
        </p:blipFill>
        <p:spPr>
          <a:xfrm>
            <a:off x="1200240" y="5158080"/>
            <a:ext cx="865440" cy="707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9" name="Google Shape;352;p10"/>
          <p:cNvSpPr/>
          <p:nvPr/>
        </p:nvSpPr>
        <p:spPr>
          <a:xfrm>
            <a:off x="4211640" y="944280"/>
            <a:ext cx="4017600" cy="470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EBPM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Calze anti-trombo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Gambali  a compressione pneumatica intermittente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5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….e mobilizzazione precoce!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Riduzione del rischio di TVP, di embolia polmonare, di ischemia, di allettamento e dei tempi di degenza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</a:pP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0" name="Rettangolo 12"/>
          <p:cNvSpPr/>
          <p:nvPr/>
        </p:nvSpPr>
        <p:spPr>
          <a:xfrm>
            <a:off x="258120" y="5746680"/>
            <a:ext cx="1712520" cy="43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1100" b="1" u="sng" strike="noStrike">
                <a:solidFill>
                  <a:schemeClr val="dk1"/>
                </a:solidFill>
                <a:effectLst/>
                <a:uFillTx/>
                <a:latin typeface="Calibri"/>
                <a:ea typeface="Times New Roman"/>
              </a:rPr>
              <a:t>CochraneCentral RegisterofControlledTrials 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1" name="Nastro perforato 14"/>
          <p:cNvSpPr/>
          <p:nvPr/>
        </p:nvSpPr>
        <p:spPr>
          <a:xfrm>
            <a:off x="3441240" y="341280"/>
            <a:ext cx="7307640" cy="676080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it-IT" sz="28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IN RICOVERO: profilassi anti-tromboembolica  </a:t>
            </a:r>
            <a:endParaRPr lang="it-I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Diagramma 5"/>
          <p:cNvGrpSpPr/>
          <p:nvPr/>
        </p:nvGrpSpPr>
        <p:grpSpPr>
          <a:xfrm>
            <a:off x="1696825" y="543600"/>
            <a:ext cx="6785135" cy="4319640"/>
            <a:chOff x="1696825" y="543600"/>
            <a:chExt cx="6785135" cy="4319640"/>
          </a:xfrm>
        </p:grpSpPr>
        <p:sp>
          <p:nvSpPr>
            <p:cNvPr id="403" name="Rettangolo 402"/>
            <p:cNvSpPr/>
            <p:nvPr/>
          </p:nvSpPr>
          <p:spPr>
            <a:xfrm>
              <a:off x="2031840" y="543600"/>
              <a:ext cx="6450120" cy="431964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it-IT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4" name="Rettangolo con angoli in alto arrotondati 403"/>
            <p:cNvSpPr/>
            <p:nvPr/>
          </p:nvSpPr>
          <p:spPr>
            <a:xfrm rot="5400000">
              <a:off x="4690440" y="641880"/>
              <a:ext cx="3455640" cy="412272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lumMod val="95000"/>
                <a:alpha val="90000"/>
              </a:schemeClr>
            </a:solidFill>
            <a:ln>
              <a:solidFill>
                <a:srgbClr val="2E3D92">
                  <a:alpha val="90000"/>
                </a:srgb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rot="-5400000" lIns="-425880" tIns="371520" rIns="-257040" bIns="540360" numCol="1" spcCol="1440" anchor="ctr">
              <a:noAutofit/>
            </a:bodyPr>
            <a:lstStyle/>
            <a:p>
              <a:pPr marL="228600" lvl="1" indent="-228600" defTabSz="888840">
                <a:lnSpc>
                  <a:spcPct val="90000"/>
                </a:lnSpc>
                <a:spcAft>
                  <a:spcPts val="300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lang="it-IT" sz="2000" b="0" u="none" strike="noStrike" dirty="0">
                  <a:solidFill>
                    <a:srgbClr val="000000"/>
                  </a:solidFill>
                  <a:effectLst/>
                  <a:uFillTx/>
                  <a:latin typeface="Calibri"/>
                </a:rPr>
                <a:t>Brivido ed ipotermia</a:t>
              </a:r>
              <a:endPara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28600" lvl="1" indent="-228600" defTabSz="888840">
                <a:lnSpc>
                  <a:spcPct val="90000"/>
                </a:lnSpc>
                <a:spcAft>
                  <a:spcPts val="300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lang="it-IT" sz="2000" b="0" u="none" strike="noStrike" dirty="0">
                  <a:solidFill>
                    <a:srgbClr val="000000"/>
                  </a:solidFill>
                  <a:effectLst/>
                  <a:uFillTx/>
                  <a:latin typeface="Calibri"/>
                </a:rPr>
                <a:t>Inadeguato controllo PONV</a:t>
              </a:r>
              <a:endPara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28600" lvl="1" indent="-228600" defTabSz="888840">
                <a:lnSpc>
                  <a:spcPct val="90000"/>
                </a:lnSpc>
                <a:spcAft>
                  <a:spcPts val="300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lang="it-IT" sz="2000" b="0" u="none" strike="noStrike" dirty="0">
                  <a:solidFill>
                    <a:srgbClr val="000000"/>
                  </a:solidFill>
                  <a:effectLst/>
                  <a:uFillTx/>
                  <a:latin typeface="Calibri"/>
                </a:rPr>
                <a:t>Prolungato digiuno</a:t>
              </a:r>
              <a:endPara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28600" lvl="1" indent="-228600" defTabSz="888840">
                <a:lnSpc>
                  <a:spcPct val="90000"/>
                </a:lnSpc>
                <a:spcAft>
                  <a:spcPts val="300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lang="it-IT" sz="2000" b="0" u="none" strike="noStrike" dirty="0">
                  <a:solidFill>
                    <a:srgbClr val="000000"/>
                  </a:solidFill>
                  <a:effectLst/>
                  <a:uFillTx/>
                  <a:latin typeface="Calibri"/>
                </a:rPr>
                <a:t>Mobilizzazione tardiva</a:t>
              </a:r>
              <a:endPara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28600" lvl="1" indent="-228600" defTabSz="888840">
                <a:lnSpc>
                  <a:spcPct val="90000"/>
                </a:lnSpc>
                <a:spcAft>
                  <a:spcPts val="300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lang="it-IT" sz="2000" b="0" u="none" strike="noStrike" dirty="0">
                  <a:solidFill>
                    <a:srgbClr val="000000"/>
                  </a:solidFill>
                  <a:effectLst/>
                  <a:uFillTx/>
                  <a:latin typeface="Calibri"/>
                </a:rPr>
                <a:t>NIL per Os fino alla canalizzazione</a:t>
              </a:r>
              <a:endPara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marL="228600" lvl="1" indent="-228600" defTabSz="888840">
                <a:lnSpc>
                  <a:spcPct val="90000"/>
                </a:lnSpc>
                <a:spcAft>
                  <a:spcPts val="300"/>
                </a:spcAft>
                <a:buClr>
                  <a:srgbClr val="000000"/>
                </a:buClr>
                <a:buFont typeface="Symbol" charset="2"/>
                <a:buChar char=""/>
              </a:pPr>
              <a:r>
                <a:rPr lang="it-IT" sz="2000" b="0" u="none" strike="noStrike" dirty="0">
                  <a:solidFill>
                    <a:srgbClr val="000000"/>
                  </a:solidFill>
                  <a:effectLst/>
                  <a:uFillTx/>
                  <a:latin typeface="Calibri"/>
                </a:rPr>
                <a:t>Inefficienza apparato respiratorio</a:t>
              </a:r>
              <a:endPara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888840">
                <a:lnSpc>
                  <a:spcPct val="90000"/>
                </a:lnSpc>
                <a:spcAft>
                  <a:spcPts val="300"/>
                </a:spcAft>
              </a:pPr>
              <a:endParaRPr lang="it-IT" sz="2000" b="0" u="none" strike="noStrike" dirty="0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5" name="Rettangolo con angoli arrotondati 404"/>
            <p:cNvSpPr/>
            <p:nvPr/>
          </p:nvSpPr>
          <p:spPr>
            <a:xfrm>
              <a:off x="1696825" y="543600"/>
              <a:ext cx="2659895" cy="43196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2E3D92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06560" tIns="53280" rIns="106560" bIns="53280" numCol="1" spcCol="1440" anchor="ctr">
              <a:noAutofit/>
            </a:bodyPr>
            <a:lstStyle/>
            <a:p>
              <a:pPr algn="ctr" defTabSz="1244520">
                <a:lnSpc>
                  <a:spcPct val="90000"/>
                </a:lnSpc>
                <a:spcAft>
                  <a:spcPts val="981"/>
                </a:spcAft>
                <a:tabLst>
                  <a:tab pos="0" algn="l"/>
                </a:tabLst>
              </a:pPr>
              <a:r>
                <a:rPr lang="it-IT" sz="2800" b="0" u="none" strike="noStrike" dirty="0"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FillTx/>
                  <a:latin typeface="Calibri"/>
                </a:rPr>
                <a:t>Quali fattori </a:t>
              </a:r>
              <a:r>
                <a:rPr lang="it-IT" sz="2800" dirty="0">
                  <a:solidFill>
                    <a:schemeClr val="dk1">
                      <a:lumMod val="75000"/>
                      <a:lumOff val="25000"/>
                    </a:schemeClr>
                  </a:solidFill>
                  <a:latin typeface="Calibri"/>
                </a:rPr>
                <a:t>possono influenzare negativamente il</a:t>
              </a:r>
              <a:r>
                <a:rPr lang="it-IT" sz="2800" b="0" u="none" strike="noStrike" dirty="0">
                  <a:solidFill>
                    <a:schemeClr val="dk1">
                      <a:lumMod val="75000"/>
                      <a:lumOff val="25000"/>
                    </a:schemeClr>
                  </a:solidFill>
                  <a:effectLst/>
                  <a:uFillTx/>
                  <a:latin typeface="Calibri"/>
                </a:rPr>
                <a:t> recupero post-operatorio</a:t>
              </a:r>
              <a:endParaRPr lang="it-IT" sz="2800" b="0" u="none" strike="noStrike" dirty="0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377;p15"/>
          <p:cNvPicPr/>
          <p:nvPr/>
        </p:nvPicPr>
        <p:blipFill>
          <a:blip r:embed="rId2"/>
          <a:stretch/>
        </p:blipFill>
        <p:spPr>
          <a:xfrm>
            <a:off x="874080" y="4043160"/>
            <a:ext cx="2468160" cy="115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7" name="Google Shape;372;p15"/>
          <p:cNvSpPr/>
          <p:nvPr/>
        </p:nvSpPr>
        <p:spPr>
          <a:xfrm>
            <a:off x="199800" y="1092960"/>
            <a:ext cx="3239640" cy="100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20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Mantenimento della normotermia nel post operatori</a:t>
            </a:r>
            <a:r>
              <a:rPr lang="it-IT" sz="2000" b="1" dirty="0">
                <a:solidFill>
                  <a:schemeClr val="dk1"/>
                </a:solidFill>
                <a:latin typeface="Calibri"/>
              </a:rPr>
              <a:t>o</a:t>
            </a:r>
            <a:endParaRPr lang="it-IT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08" name="Google Shape;378;p15" descr="unità di riscaldamento del paziente"/>
          <p:cNvPicPr/>
          <p:nvPr/>
        </p:nvPicPr>
        <p:blipFill>
          <a:blip r:embed="rId3"/>
          <a:stretch/>
        </p:blipFill>
        <p:spPr>
          <a:xfrm>
            <a:off x="64800" y="3840840"/>
            <a:ext cx="1206360" cy="136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9" name="CasellaDiTesto 9"/>
          <p:cNvSpPr/>
          <p:nvPr/>
        </p:nvSpPr>
        <p:spPr>
          <a:xfrm>
            <a:off x="98640" y="5578560"/>
            <a:ext cx="3049920" cy="43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1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Gould MK, Garcia DA, Wren SM, Karanicolas PJ, Arcelus JI, Heit JA, et al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0" name="CasellaDiTesto 11"/>
          <p:cNvSpPr/>
          <p:nvPr/>
        </p:nvSpPr>
        <p:spPr>
          <a:xfrm>
            <a:off x="64800" y="5227200"/>
            <a:ext cx="2888640" cy="43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National Institute for Health and Care Excellence (NICE); 2019 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1" name="Google Shape;385;p16"/>
          <p:cNvSpPr/>
          <p:nvPr/>
        </p:nvSpPr>
        <p:spPr>
          <a:xfrm>
            <a:off x="3766680" y="1082520"/>
            <a:ext cx="3239640" cy="61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it-IT" sz="2000" b="1" u="none" strike="noStrike" spc="-5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Trattamento ottimale del dolore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2" name="Google Shape;392;p16"/>
          <p:cNvSpPr/>
          <p:nvPr/>
        </p:nvSpPr>
        <p:spPr>
          <a:xfrm>
            <a:off x="3821400" y="5096880"/>
            <a:ext cx="2274120" cy="59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100" b="0" i="1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American Society of Anesthesiologists Task Force on Acute Pain Management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3" name="CasellaDiTesto 23"/>
          <p:cNvSpPr/>
          <p:nvPr/>
        </p:nvSpPr>
        <p:spPr>
          <a:xfrm>
            <a:off x="3958920" y="2137680"/>
            <a:ext cx="3239640" cy="24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6720" defTabSz="914400">
              <a:lnSpc>
                <a:spcPct val="100000"/>
              </a:lnSpc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Aumenta  la motivazione e capacità ad una mobilizzazione attiva.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6720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Migliora  la funzione polmonare e cardio-vascolare, riduce  la risposta infiammatoria.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6720" defTabSz="914400">
              <a:lnSpc>
                <a:spcPct val="100000"/>
              </a:lnSpc>
              <a:tabLst>
                <a:tab pos="0" algn="l"/>
              </a:tabLst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4" name="CasellaDiTesto 25"/>
          <p:cNvSpPr/>
          <p:nvPr/>
        </p:nvSpPr>
        <p:spPr>
          <a:xfrm>
            <a:off x="526680" y="2137680"/>
            <a:ext cx="3239640" cy="221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Riduce il consumo di ossigeno del 40%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Complicanze cardiache e problemi di coagulopatie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Evita alterazione del metabolismo dei farmaci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8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 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15" name="Google Shape;394;p16"/>
          <p:cNvPicPr/>
          <p:nvPr/>
        </p:nvPicPr>
        <p:blipFill>
          <a:blip r:embed="rId4"/>
          <a:stretch/>
        </p:blipFill>
        <p:spPr>
          <a:xfrm>
            <a:off x="6029640" y="4889160"/>
            <a:ext cx="1138320" cy="523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6" name="Google Shape;399;p17" descr="GGC Medicines - Adult Therapeutics Handbook"/>
          <p:cNvPicPr/>
          <p:nvPr/>
        </p:nvPicPr>
        <p:blipFill>
          <a:blip r:embed="rId5"/>
          <a:stretch/>
        </p:blipFill>
        <p:spPr>
          <a:xfrm>
            <a:off x="10050480" y="4788360"/>
            <a:ext cx="1263240" cy="658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7" name="Google Shape;405;p17"/>
          <p:cNvSpPr/>
          <p:nvPr/>
        </p:nvSpPr>
        <p:spPr>
          <a:xfrm>
            <a:off x="8011080" y="951480"/>
            <a:ext cx="3239640" cy="539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Gestione PONV 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18" name="Immagine 32"/>
          <p:cNvPicPr/>
          <p:nvPr/>
        </p:nvPicPr>
        <p:blipFill>
          <a:blip r:embed="rId6"/>
          <a:stretch/>
        </p:blipFill>
        <p:spPr>
          <a:xfrm>
            <a:off x="8183520" y="5089320"/>
            <a:ext cx="2022480" cy="322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9" name="CasellaDiTesto 36"/>
          <p:cNvSpPr/>
          <p:nvPr/>
        </p:nvSpPr>
        <p:spPr>
          <a:xfrm>
            <a:off x="8074080" y="2069640"/>
            <a:ext cx="3239640" cy="163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Migliora l’equilibrio idro-elettrolitico, riduce il rischio di deiscenza della ferita e consente la mobilizzazione e la rialimentazione precoce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0" name="Rettangolo 1"/>
          <p:cNvSpPr/>
          <p:nvPr/>
        </p:nvSpPr>
        <p:spPr>
          <a:xfrm>
            <a:off x="3821400" y="130680"/>
            <a:ext cx="3841920" cy="61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8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IL POST OPERATORIO</a:t>
            </a:r>
            <a:endParaRPr lang="it-I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11;p18"/>
          <p:cNvSpPr/>
          <p:nvPr/>
        </p:nvSpPr>
        <p:spPr>
          <a:xfrm>
            <a:off x="184320" y="1225080"/>
            <a:ext cx="3540960" cy="70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2000" b="0" u="none" strike="noStrike">
                <a:solidFill>
                  <a:schemeClr val="lt1"/>
                </a:solidFill>
                <a:effectLst/>
                <a:uFillTx/>
                <a:latin typeface="Calibri"/>
                <a:ea typeface="Arial"/>
              </a:rPr>
              <a:t> </a:t>
            </a:r>
            <a:r>
              <a:rPr lang="it-IT" sz="20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Efficienza dell’apparato respiratorio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2" name="Google Shape;412;p18"/>
          <p:cNvSpPr/>
          <p:nvPr/>
        </p:nvSpPr>
        <p:spPr>
          <a:xfrm>
            <a:off x="217800" y="2470680"/>
            <a:ext cx="3536640" cy="1616400"/>
          </a:xfrm>
          <a:prstGeom prst="rect">
            <a:avLst/>
          </a:prstGeom>
          <a:noFill/>
          <a:ln w="222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Mantenere una saturazione di ossigeno  di almeno il 95%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migliora la vascolarizzazione tissutale.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3" name="Google Shape;414;p18"/>
          <p:cNvSpPr/>
          <p:nvPr/>
        </p:nvSpPr>
        <p:spPr>
          <a:xfrm>
            <a:off x="1621080" y="4934880"/>
            <a:ext cx="1890000" cy="76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it-IT" sz="1100" b="0" i="1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Robert Greif, M.D., Ozan Akça, M.D., Ernst-peter Horn, M.D., Andrea Kurz, M.D., And Daniel I. Sessler, M.D.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24" name="Picture 6"/>
          <p:cNvPicPr/>
          <p:nvPr/>
        </p:nvPicPr>
        <p:blipFill>
          <a:blip r:embed="rId2"/>
          <a:stretch/>
        </p:blipFill>
        <p:spPr>
          <a:xfrm>
            <a:off x="821160" y="4930920"/>
            <a:ext cx="723960" cy="654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5" name="Google Shape;421;p19"/>
          <p:cNvSpPr/>
          <p:nvPr/>
        </p:nvSpPr>
        <p:spPr>
          <a:xfrm>
            <a:off x="3933360" y="1117080"/>
            <a:ext cx="3774960" cy="61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it-IT" sz="2000" b="1" u="none" strike="noStrike" spc="-51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La mobilizzazione precoce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6" name="Rettangolo 17"/>
          <p:cNvSpPr/>
          <p:nvPr/>
        </p:nvSpPr>
        <p:spPr>
          <a:xfrm>
            <a:off x="4719240" y="4930920"/>
            <a:ext cx="2013480" cy="24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6720" algn="r" defTabSz="914400">
              <a:lnSpc>
                <a:spcPct val="90000"/>
              </a:lnSpc>
              <a:spcBef>
                <a:spcPts val="751"/>
              </a:spcBef>
              <a:tabLst>
                <a:tab pos="0" algn="l"/>
              </a:tabLst>
            </a:pPr>
            <a:r>
              <a:rPr lang="it-IT" sz="1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Kehlet H et al. A m J Surg. 2002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7" name="Rettangolo 18"/>
          <p:cNvSpPr/>
          <p:nvPr/>
        </p:nvSpPr>
        <p:spPr>
          <a:xfrm>
            <a:off x="4792320" y="5101920"/>
            <a:ext cx="1890000" cy="26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it-IT" sz="1100" b="0" i="1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Lassen K et al. Arch Surg 2010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8" name="Rettangolo 20"/>
          <p:cNvSpPr/>
          <p:nvPr/>
        </p:nvSpPr>
        <p:spPr>
          <a:xfrm>
            <a:off x="4792320" y="5319720"/>
            <a:ext cx="2146320" cy="26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it-IT" sz="1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Smart NJ et al Colorectal Dis, 2012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9" name="CasellaDiTesto 22"/>
          <p:cNvSpPr/>
          <p:nvPr/>
        </p:nvSpPr>
        <p:spPr>
          <a:xfrm>
            <a:off x="4468320" y="2487240"/>
            <a:ext cx="2794320" cy="132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Prassi ordinaria nel post-operatorio bariatrico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Migliora la compliance respiratoria e vascolare 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0" name="Rettangolo 28"/>
          <p:cNvSpPr/>
          <p:nvPr/>
        </p:nvSpPr>
        <p:spPr>
          <a:xfrm>
            <a:off x="8403480" y="2487240"/>
            <a:ext cx="3023640" cy="22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Evitare il digiuno post-operatorio prolungato migliora impatto psico-fisico e l’immediato Outcome. 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  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1" name="Rettangolo 29"/>
          <p:cNvSpPr/>
          <p:nvPr/>
        </p:nvSpPr>
        <p:spPr>
          <a:xfrm>
            <a:off x="8592840" y="5094000"/>
            <a:ext cx="1474560" cy="26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 anchorCtr="1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it-IT" sz="11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Arial"/>
              </a:rPr>
              <a:t>Aspen</a:t>
            </a:r>
            <a:r>
              <a:rPr lang="it-IT" sz="11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2006-Cochrame</a:t>
            </a:r>
            <a:r>
              <a:rPr lang="it-IT" sz="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</a:t>
            </a:r>
            <a:endParaRPr lang="it-IT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2" name="Rettangolo 30"/>
          <p:cNvSpPr/>
          <p:nvPr/>
        </p:nvSpPr>
        <p:spPr>
          <a:xfrm>
            <a:off x="1740960" y="4669200"/>
            <a:ext cx="1474560" cy="26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Statement </a:t>
            </a:r>
            <a:r>
              <a:rPr lang="it-IT" sz="11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SICOB-SIAARTI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3" name="Rettangolo 39"/>
          <p:cNvSpPr/>
          <p:nvPr/>
        </p:nvSpPr>
        <p:spPr>
          <a:xfrm>
            <a:off x="8144280" y="1089000"/>
            <a:ext cx="3083400" cy="61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Rialimentazione precoce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434" name="Picture 2" descr="Rivista di nutrizione parenterale ed enterale"/>
          <p:cNvPicPr/>
          <p:nvPr/>
        </p:nvPicPr>
        <p:blipFill>
          <a:blip r:embed="rId3"/>
          <a:stretch/>
        </p:blipFill>
        <p:spPr>
          <a:xfrm>
            <a:off x="8411400" y="5371200"/>
            <a:ext cx="2549520" cy="4363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itolo 1"/>
          <p:cNvSpPr/>
          <p:nvPr/>
        </p:nvSpPr>
        <p:spPr>
          <a:xfrm>
            <a:off x="519840" y="1193760"/>
            <a:ext cx="10793160" cy="3249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it-IT" sz="20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Gli interventi infermieristici determinano l’applicazione e l’implementazione di ERAS con successo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6" name="Segnaposto contenuto 2"/>
          <p:cNvSpPr/>
          <p:nvPr/>
        </p:nvSpPr>
        <p:spPr>
          <a:xfrm>
            <a:off x="3240000" y="1800000"/>
            <a:ext cx="4627080" cy="16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 Miglioramento nei risultati clinici  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 Tempi di recupero più rapidi      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spcBef>
                <a:spcPts val="11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 Riduzione  della degenza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7" name="Rettangolo 3"/>
          <p:cNvSpPr/>
          <p:nvPr/>
        </p:nvSpPr>
        <p:spPr>
          <a:xfrm>
            <a:off x="5369760" y="5769720"/>
            <a:ext cx="6333840" cy="26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11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Fearon et al 2005- Lassen et al. 2009-Taylor e Burch 2011-Ljungqvist 2015, 2017-Gillis et al 2017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asellaDiTesto 6"/>
          <p:cNvSpPr/>
          <p:nvPr/>
        </p:nvSpPr>
        <p:spPr>
          <a:xfrm>
            <a:off x="0" y="1980000"/>
            <a:ext cx="11160000" cy="136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 anchorCtr="1">
            <a:spAutoFit/>
          </a:bodyPr>
          <a:lstStyle/>
          <a:p>
            <a:pPr algn="ctr" defTabSz="914400">
              <a:lnSpc>
                <a:spcPct val="200000"/>
              </a:lnSpc>
            </a:pPr>
            <a:r>
              <a:rPr lang="it-IT" sz="2100" b="0" i="1" u="none" strike="noStrike">
                <a:solidFill>
                  <a:srgbClr val="000000"/>
                </a:solidFill>
                <a:effectLst/>
                <a:uFillTx/>
                <a:latin typeface="Lato"/>
                <a:ea typeface="Calibri"/>
              </a:rPr>
              <a:t>Per non perdere di vista l’individuo nella sua complessità olistica</a:t>
            </a:r>
            <a:endParaRPr lang="it-IT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200000"/>
              </a:lnSpc>
            </a:pPr>
            <a:r>
              <a:rPr lang="it-IT" sz="2100" b="0" i="1" u="none" strike="noStrike">
                <a:solidFill>
                  <a:srgbClr val="000000"/>
                </a:solidFill>
                <a:effectLst/>
                <a:uFillTx/>
                <a:latin typeface="Lato"/>
                <a:ea typeface="Calibri"/>
              </a:rPr>
              <a:t> e che l’individuo non perda di vista il suo stesso percorso!</a:t>
            </a:r>
            <a:r>
              <a:rPr lang="it-IT" sz="2100" b="0" u="none" strike="noStrike">
                <a:solidFill>
                  <a:srgbClr val="000000"/>
                </a:solidFill>
                <a:effectLst/>
                <a:uFillTx/>
                <a:latin typeface="Lato"/>
                <a:ea typeface="Calibri"/>
              </a:rPr>
              <a:t> </a:t>
            </a:r>
            <a:endParaRPr lang="it-IT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660000" y="-1067040"/>
            <a:ext cx="4525920" cy="322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it-IT" sz="6000" b="1" u="none" strike="noStrike" spc="-51">
                <a:solidFill>
                  <a:srgbClr val="013D61"/>
                </a:solidFill>
                <a:effectLst/>
                <a:uFillTx/>
                <a:latin typeface="Calibri"/>
              </a:rPr>
              <a:t>Grazie</a:t>
            </a:r>
            <a:endParaRPr lang="it-IT" sz="6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2"/>
          <p:cNvPicPr/>
          <p:nvPr/>
        </p:nvPicPr>
        <p:blipFill>
          <a:blip r:embed="rId2"/>
          <a:stretch/>
        </p:blipFill>
        <p:spPr>
          <a:xfrm>
            <a:off x="2463120" y="1132200"/>
            <a:ext cx="6611760" cy="3666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3" name="CasellaDiTesto 2"/>
          <p:cNvSpPr/>
          <p:nvPr/>
        </p:nvSpPr>
        <p:spPr>
          <a:xfrm>
            <a:off x="134640" y="1129680"/>
            <a:ext cx="2308320" cy="305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Enhanced Recovery  After Bariatric Surgery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lang="it-IT" sz="1800" b="0" u="none" strike="noStrike">
                <a:solidFill>
                  <a:srgbClr val="FF0000"/>
                </a:solidFill>
                <a:effectLst/>
                <a:uFillTx/>
                <a:latin typeface="Calibri"/>
                <a:ea typeface="Calibri"/>
              </a:rPr>
              <a:t>             ERAbS</a:t>
            </a: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 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Modello di gestione clinica   multimodale e multidisciplinare basato su evidenze scientifiche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CasellaDiTesto 4"/>
          <p:cNvSpPr/>
          <p:nvPr/>
        </p:nvSpPr>
        <p:spPr>
          <a:xfrm>
            <a:off x="9095400" y="1129680"/>
            <a:ext cx="2482920" cy="206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Ottimizzare il recupero post operatorio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Ridurre complicanze e degenza ospedaliera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7000"/>
              </a:lnSpc>
              <a:spcAft>
                <a:spcPts val="799"/>
              </a:spcAft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Migliorare l’esperienza del paziente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5" name="Picture 4" descr="Società ERAS®"/>
          <p:cNvPicPr/>
          <p:nvPr/>
        </p:nvPicPr>
        <p:blipFill>
          <a:blip r:embed="rId3"/>
          <a:stretch/>
        </p:blipFill>
        <p:spPr>
          <a:xfrm>
            <a:off x="4419720" y="5253480"/>
            <a:ext cx="2420280" cy="3769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</p:pic>
      <p:pic>
        <p:nvPicPr>
          <p:cNvPr id="286" name="Picture 6"/>
          <p:cNvPicPr/>
          <p:nvPr/>
        </p:nvPicPr>
        <p:blipFill>
          <a:blip r:embed="rId4"/>
          <a:stretch/>
        </p:blipFill>
        <p:spPr>
          <a:xfrm>
            <a:off x="61560" y="3936960"/>
            <a:ext cx="2285640" cy="1166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7" name="Picture 4"/>
          <p:cNvPicPr/>
          <p:nvPr/>
        </p:nvPicPr>
        <p:blipFill>
          <a:blip r:embed="rId5"/>
          <a:stretch/>
        </p:blipFill>
        <p:spPr>
          <a:xfrm>
            <a:off x="9200880" y="3429000"/>
            <a:ext cx="2377440" cy="1400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8" name="CasellaDiTesto 7"/>
          <p:cNvSpPr/>
          <p:nvPr/>
        </p:nvSpPr>
        <p:spPr>
          <a:xfrm>
            <a:off x="-72720" y="5103360"/>
            <a:ext cx="2420280" cy="33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spcBef>
                <a:spcPts val="1726"/>
              </a:spcBef>
              <a:spcAft>
                <a:spcPts val="751"/>
              </a:spcAft>
            </a:pPr>
            <a:r>
              <a:rPr lang="it-IT" sz="800" b="1" u="none" strike="noStrike">
                <a:solidFill>
                  <a:srgbClr val="252525"/>
                </a:solidFill>
                <a:effectLst/>
                <a:uFillTx/>
                <a:latin typeface="Open Sans"/>
              </a:rPr>
              <a:t>Il primo "Premio Nobel" chirurgico va a un professore dell'UCPH</a:t>
            </a:r>
            <a:endParaRPr lang="it-IT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9" name="Picture 16"/>
          <p:cNvPicPr/>
          <p:nvPr/>
        </p:nvPicPr>
        <p:blipFill>
          <a:blip r:embed="rId6"/>
          <a:stretch/>
        </p:blipFill>
        <p:spPr>
          <a:xfrm>
            <a:off x="1204560" y="4448880"/>
            <a:ext cx="1017720" cy="5490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object 2"/>
          <p:cNvGrpSpPr/>
          <p:nvPr/>
        </p:nvGrpSpPr>
        <p:grpSpPr>
          <a:xfrm>
            <a:off x="2175120" y="1226880"/>
            <a:ext cx="6991920" cy="3612960"/>
            <a:chOff x="2175120" y="1226880"/>
            <a:chExt cx="6991920" cy="3612960"/>
          </a:xfrm>
        </p:grpSpPr>
        <p:pic>
          <p:nvPicPr>
            <p:cNvPr id="291" name="object 3"/>
            <p:cNvPicPr/>
            <p:nvPr/>
          </p:nvPicPr>
          <p:blipFill>
            <a:blip r:embed="rId2"/>
            <a:stretch/>
          </p:blipFill>
          <p:spPr>
            <a:xfrm>
              <a:off x="2175120" y="2763000"/>
              <a:ext cx="1526760" cy="59688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0">
              <a:noFill/>
            </a:ln>
          </p:spPr>
        </p:pic>
        <p:sp>
          <p:nvSpPr>
            <p:cNvPr id="292" name="object 4"/>
            <p:cNvSpPr/>
            <p:nvPr/>
          </p:nvSpPr>
          <p:spPr>
            <a:xfrm>
              <a:off x="2201760" y="2787120"/>
              <a:ext cx="1422000" cy="495000"/>
            </a:xfrm>
            <a:custGeom>
              <a:avLst/>
              <a:gdLst>
                <a:gd name="textAreaLeft" fmla="*/ 0 w 1422000"/>
                <a:gd name="textAreaRight" fmla="*/ 1422360 w 1422000"/>
                <a:gd name="textAreaTop" fmla="*/ 0 h 495000"/>
                <a:gd name="textAreaBottom" fmla="*/ 495360 h 495000"/>
              </a:gdLst>
              <a:ahLst/>
              <a:cxnLst/>
              <a:rect l="textAreaLeft" t="textAreaTop" r="textAreaRight" b="textAreaBottom"/>
              <a:pathLst>
                <a:path w="1422400" h="495300">
                  <a:moveTo>
                    <a:pt x="1422399" y="1"/>
                  </a:moveTo>
                  <a:lnTo>
                    <a:pt x="286456" y="1"/>
                  </a:lnTo>
                  <a:lnTo>
                    <a:pt x="234978" y="3989"/>
                  </a:lnTo>
                  <a:lnTo>
                    <a:pt x="186513" y="15493"/>
                  </a:lnTo>
                  <a:lnTo>
                    <a:pt x="141884" y="33811"/>
                  </a:lnTo>
                  <a:lnTo>
                    <a:pt x="101902" y="58243"/>
                  </a:lnTo>
                  <a:lnTo>
                    <a:pt x="67374" y="88092"/>
                  </a:lnTo>
                  <a:lnTo>
                    <a:pt x="39112" y="122656"/>
                  </a:lnTo>
                  <a:lnTo>
                    <a:pt x="17922" y="161236"/>
                  </a:lnTo>
                  <a:lnTo>
                    <a:pt x="4615" y="203134"/>
                  </a:lnTo>
                  <a:lnTo>
                    <a:pt x="0" y="247650"/>
                  </a:lnTo>
                  <a:lnTo>
                    <a:pt x="4474" y="291488"/>
                  </a:lnTo>
                  <a:lnTo>
                    <a:pt x="17383" y="332800"/>
                  </a:lnTo>
                  <a:lnTo>
                    <a:pt x="37954" y="370919"/>
                  </a:lnTo>
                  <a:lnTo>
                    <a:pt x="65416" y="405178"/>
                  </a:lnTo>
                  <a:lnTo>
                    <a:pt x="98997" y="434909"/>
                  </a:lnTo>
                  <a:lnTo>
                    <a:pt x="137926" y="459446"/>
                  </a:lnTo>
                  <a:lnTo>
                    <a:pt x="181430" y="478121"/>
                  </a:lnTo>
                  <a:lnTo>
                    <a:pt x="228738" y="490268"/>
                  </a:lnTo>
                  <a:lnTo>
                    <a:pt x="286472" y="495300"/>
                  </a:lnTo>
                  <a:lnTo>
                    <a:pt x="1422399" y="495300"/>
                  </a:lnTo>
                  <a:lnTo>
                    <a:pt x="1422399" y="494976"/>
                  </a:lnTo>
                  <a:lnTo>
                    <a:pt x="1390196" y="493412"/>
                  </a:lnTo>
                  <a:lnTo>
                    <a:pt x="1337757" y="484103"/>
                  </a:lnTo>
                  <a:lnTo>
                    <a:pt x="1288560" y="467471"/>
                  </a:lnTo>
                  <a:lnTo>
                    <a:pt x="1243727" y="444024"/>
                  </a:lnTo>
                  <a:lnTo>
                    <a:pt x="1204379" y="414271"/>
                  </a:lnTo>
                  <a:lnTo>
                    <a:pt x="1171637" y="378717"/>
                  </a:lnTo>
                  <a:lnTo>
                    <a:pt x="1146375" y="337259"/>
                  </a:lnTo>
                  <a:lnTo>
                    <a:pt x="1131149" y="293426"/>
                  </a:lnTo>
                  <a:lnTo>
                    <a:pt x="1125963" y="248393"/>
                  </a:lnTo>
                  <a:lnTo>
                    <a:pt x="1130820" y="203336"/>
                  </a:lnTo>
                  <a:lnTo>
                    <a:pt x="1145725" y="159428"/>
                  </a:lnTo>
                  <a:lnTo>
                    <a:pt x="1170683" y="117845"/>
                  </a:lnTo>
                  <a:lnTo>
                    <a:pt x="1203185" y="82113"/>
                  </a:lnTo>
                  <a:lnTo>
                    <a:pt x="1242343" y="52154"/>
                  </a:lnTo>
                  <a:lnTo>
                    <a:pt x="1287036" y="28482"/>
                  </a:lnTo>
                  <a:lnTo>
                    <a:pt x="1336146" y="11613"/>
                  </a:lnTo>
                  <a:lnTo>
                    <a:pt x="1388551" y="2059"/>
                  </a:lnTo>
                  <a:lnTo>
                    <a:pt x="1422399" y="264"/>
                  </a:lnTo>
                  <a:lnTo>
                    <a:pt x="1422399" y="1"/>
                  </a:lnTo>
                  <a:close/>
                </a:path>
                <a:path w="1422400" h="495300">
                  <a:moveTo>
                    <a:pt x="286472" y="0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93" name="object 5"/>
            <p:cNvPicPr/>
            <p:nvPr/>
          </p:nvPicPr>
          <p:blipFill>
            <a:blip r:embed="rId3"/>
            <a:stretch/>
          </p:blipFill>
          <p:spPr>
            <a:xfrm>
              <a:off x="3586680" y="2750760"/>
              <a:ext cx="1526760" cy="6001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0">
              <a:noFill/>
            </a:ln>
          </p:spPr>
        </p:pic>
        <p:sp>
          <p:nvSpPr>
            <p:cNvPr id="294" name="object 6"/>
            <p:cNvSpPr/>
            <p:nvPr/>
          </p:nvSpPr>
          <p:spPr>
            <a:xfrm>
              <a:off x="3611160" y="2777760"/>
              <a:ext cx="1422000" cy="495000"/>
            </a:xfrm>
            <a:custGeom>
              <a:avLst/>
              <a:gdLst>
                <a:gd name="textAreaLeft" fmla="*/ 0 w 1422000"/>
                <a:gd name="textAreaRight" fmla="*/ 1422360 w 1422000"/>
                <a:gd name="textAreaTop" fmla="*/ 0 h 495000"/>
                <a:gd name="textAreaBottom" fmla="*/ 495360 h 495000"/>
              </a:gdLst>
              <a:ahLst/>
              <a:cxnLst/>
              <a:rect l="textAreaLeft" t="textAreaTop" r="textAreaRight" b="textAreaBottom"/>
              <a:pathLst>
                <a:path w="1422400" h="495300">
                  <a:moveTo>
                    <a:pt x="1422400" y="1"/>
                  </a:moveTo>
                  <a:lnTo>
                    <a:pt x="286456" y="1"/>
                  </a:lnTo>
                  <a:lnTo>
                    <a:pt x="234978" y="3989"/>
                  </a:lnTo>
                  <a:lnTo>
                    <a:pt x="186513" y="15493"/>
                  </a:lnTo>
                  <a:lnTo>
                    <a:pt x="141884" y="33811"/>
                  </a:lnTo>
                  <a:lnTo>
                    <a:pt x="101902" y="58243"/>
                  </a:lnTo>
                  <a:lnTo>
                    <a:pt x="67374" y="88092"/>
                  </a:lnTo>
                  <a:lnTo>
                    <a:pt x="39112" y="122656"/>
                  </a:lnTo>
                  <a:lnTo>
                    <a:pt x="17922" y="161236"/>
                  </a:lnTo>
                  <a:lnTo>
                    <a:pt x="4615" y="203134"/>
                  </a:lnTo>
                  <a:lnTo>
                    <a:pt x="0" y="247650"/>
                  </a:lnTo>
                  <a:lnTo>
                    <a:pt x="4474" y="291488"/>
                  </a:lnTo>
                  <a:lnTo>
                    <a:pt x="17383" y="332800"/>
                  </a:lnTo>
                  <a:lnTo>
                    <a:pt x="37954" y="370919"/>
                  </a:lnTo>
                  <a:lnTo>
                    <a:pt x="65416" y="405178"/>
                  </a:lnTo>
                  <a:lnTo>
                    <a:pt x="98997" y="434909"/>
                  </a:lnTo>
                  <a:lnTo>
                    <a:pt x="137926" y="459446"/>
                  </a:lnTo>
                  <a:lnTo>
                    <a:pt x="181430" y="478121"/>
                  </a:lnTo>
                  <a:lnTo>
                    <a:pt x="228738" y="490268"/>
                  </a:lnTo>
                  <a:lnTo>
                    <a:pt x="286472" y="495300"/>
                  </a:lnTo>
                  <a:lnTo>
                    <a:pt x="1422400" y="495300"/>
                  </a:lnTo>
                  <a:lnTo>
                    <a:pt x="1422400" y="494976"/>
                  </a:lnTo>
                  <a:lnTo>
                    <a:pt x="1390197" y="493412"/>
                  </a:lnTo>
                  <a:lnTo>
                    <a:pt x="1337757" y="484103"/>
                  </a:lnTo>
                  <a:lnTo>
                    <a:pt x="1288560" y="467471"/>
                  </a:lnTo>
                  <a:lnTo>
                    <a:pt x="1243727" y="444024"/>
                  </a:lnTo>
                  <a:lnTo>
                    <a:pt x="1204379" y="414271"/>
                  </a:lnTo>
                  <a:lnTo>
                    <a:pt x="1171637" y="378717"/>
                  </a:lnTo>
                  <a:lnTo>
                    <a:pt x="1146375" y="337259"/>
                  </a:lnTo>
                  <a:lnTo>
                    <a:pt x="1131149" y="293426"/>
                  </a:lnTo>
                  <a:lnTo>
                    <a:pt x="1125963" y="248393"/>
                  </a:lnTo>
                  <a:lnTo>
                    <a:pt x="1130820" y="203336"/>
                  </a:lnTo>
                  <a:lnTo>
                    <a:pt x="1145725" y="159428"/>
                  </a:lnTo>
                  <a:lnTo>
                    <a:pt x="1170683" y="117845"/>
                  </a:lnTo>
                  <a:lnTo>
                    <a:pt x="1203185" y="82113"/>
                  </a:lnTo>
                  <a:lnTo>
                    <a:pt x="1242343" y="52154"/>
                  </a:lnTo>
                  <a:lnTo>
                    <a:pt x="1287036" y="28482"/>
                  </a:lnTo>
                  <a:lnTo>
                    <a:pt x="1336146" y="11613"/>
                  </a:lnTo>
                  <a:lnTo>
                    <a:pt x="1388551" y="2059"/>
                  </a:lnTo>
                  <a:lnTo>
                    <a:pt x="1422400" y="264"/>
                  </a:lnTo>
                  <a:lnTo>
                    <a:pt x="1422400" y="1"/>
                  </a:lnTo>
                  <a:close/>
                </a:path>
                <a:path w="1422400" h="495300">
                  <a:moveTo>
                    <a:pt x="286472" y="0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95" name="object 7"/>
            <p:cNvPicPr/>
            <p:nvPr/>
          </p:nvPicPr>
          <p:blipFill>
            <a:blip r:embed="rId4"/>
            <a:stretch/>
          </p:blipFill>
          <p:spPr>
            <a:xfrm>
              <a:off x="4936680" y="2754000"/>
              <a:ext cx="1526760" cy="6001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0">
              <a:noFill/>
            </a:ln>
          </p:spPr>
        </p:pic>
        <p:sp>
          <p:nvSpPr>
            <p:cNvPr id="296" name="object 8"/>
            <p:cNvSpPr/>
            <p:nvPr/>
          </p:nvSpPr>
          <p:spPr>
            <a:xfrm>
              <a:off x="4961880" y="2779200"/>
              <a:ext cx="1422000" cy="496800"/>
            </a:xfrm>
            <a:custGeom>
              <a:avLst/>
              <a:gdLst>
                <a:gd name="textAreaLeft" fmla="*/ 0 w 1422000"/>
                <a:gd name="textAreaRight" fmla="*/ 1422360 w 1422000"/>
                <a:gd name="textAreaTop" fmla="*/ 0 h 496800"/>
                <a:gd name="textAreaBottom" fmla="*/ 497160 h 496800"/>
              </a:gdLst>
              <a:ahLst/>
              <a:cxnLst/>
              <a:rect l="textAreaLeft" t="textAreaTop" r="textAreaRight" b="textAreaBottom"/>
              <a:pathLst>
                <a:path w="1422400" h="497204">
                  <a:moveTo>
                    <a:pt x="1422400" y="0"/>
                  </a:moveTo>
                  <a:lnTo>
                    <a:pt x="286472" y="0"/>
                  </a:lnTo>
                  <a:lnTo>
                    <a:pt x="234978" y="4002"/>
                  </a:lnTo>
                  <a:lnTo>
                    <a:pt x="186513" y="15543"/>
                  </a:lnTo>
                  <a:lnTo>
                    <a:pt x="141884" y="33919"/>
                  </a:lnTo>
                  <a:lnTo>
                    <a:pt x="101902" y="58430"/>
                  </a:lnTo>
                  <a:lnTo>
                    <a:pt x="67374" y="88374"/>
                  </a:lnTo>
                  <a:lnTo>
                    <a:pt x="39112" y="123049"/>
                  </a:lnTo>
                  <a:lnTo>
                    <a:pt x="17922" y="161753"/>
                  </a:lnTo>
                  <a:lnTo>
                    <a:pt x="4615" y="203785"/>
                  </a:lnTo>
                  <a:lnTo>
                    <a:pt x="0" y="248443"/>
                  </a:lnTo>
                  <a:lnTo>
                    <a:pt x="4474" y="292422"/>
                  </a:lnTo>
                  <a:lnTo>
                    <a:pt x="17383" y="333867"/>
                  </a:lnTo>
                  <a:lnTo>
                    <a:pt x="37954" y="372108"/>
                  </a:lnTo>
                  <a:lnTo>
                    <a:pt x="65416" y="406477"/>
                  </a:lnTo>
                  <a:lnTo>
                    <a:pt x="98997" y="436303"/>
                  </a:lnTo>
                  <a:lnTo>
                    <a:pt x="137926" y="460919"/>
                  </a:lnTo>
                  <a:lnTo>
                    <a:pt x="181430" y="479654"/>
                  </a:lnTo>
                  <a:lnTo>
                    <a:pt x="228738" y="491840"/>
                  </a:lnTo>
                  <a:lnTo>
                    <a:pt x="286472" y="496887"/>
                  </a:lnTo>
                  <a:lnTo>
                    <a:pt x="1422400" y="496887"/>
                  </a:lnTo>
                  <a:lnTo>
                    <a:pt x="1422400" y="496562"/>
                  </a:lnTo>
                  <a:lnTo>
                    <a:pt x="1390197" y="494993"/>
                  </a:lnTo>
                  <a:lnTo>
                    <a:pt x="1337757" y="485655"/>
                  </a:lnTo>
                  <a:lnTo>
                    <a:pt x="1288560" y="468970"/>
                  </a:lnTo>
                  <a:lnTo>
                    <a:pt x="1243727" y="445448"/>
                  </a:lnTo>
                  <a:lnTo>
                    <a:pt x="1204379" y="415599"/>
                  </a:lnTo>
                  <a:lnTo>
                    <a:pt x="1171637" y="379931"/>
                  </a:lnTo>
                  <a:lnTo>
                    <a:pt x="1146375" y="338340"/>
                  </a:lnTo>
                  <a:lnTo>
                    <a:pt x="1131149" y="294366"/>
                  </a:lnTo>
                  <a:lnTo>
                    <a:pt x="1125963" y="249189"/>
                  </a:lnTo>
                  <a:lnTo>
                    <a:pt x="1130820" y="203987"/>
                  </a:lnTo>
                  <a:lnTo>
                    <a:pt x="1145725" y="159939"/>
                  </a:lnTo>
                  <a:lnTo>
                    <a:pt x="1170683" y="118223"/>
                  </a:lnTo>
                  <a:lnTo>
                    <a:pt x="1203185" y="82375"/>
                  </a:lnTo>
                  <a:lnTo>
                    <a:pt x="1242343" y="52320"/>
                  </a:lnTo>
                  <a:lnTo>
                    <a:pt x="1287036" y="28573"/>
                  </a:lnTo>
                  <a:lnTo>
                    <a:pt x="1336146" y="11650"/>
                  </a:lnTo>
                  <a:lnTo>
                    <a:pt x="1388551" y="2066"/>
                  </a:lnTo>
                  <a:lnTo>
                    <a:pt x="1422400" y="265"/>
                  </a:lnTo>
                  <a:lnTo>
                    <a:pt x="142240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97" name="object 9"/>
            <p:cNvPicPr/>
            <p:nvPr/>
          </p:nvPicPr>
          <p:blipFill>
            <a:blip r:embed="rId5"/>
            <a:stretch/>
          </p:blipFill>
          <p:spPr>
            <a:xfrm>
              <a:off x="6287040" y="2754000"/>
              <a:ext cx="1529640" cy="6001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0">
              <a:noFill/>
            </a:ln>
          </p:spPr>
        </p:pic>
        <p:sp>
          <p:nvSpPr>
            <p:cNvPr id="298" name="object 10"/>
            <p:cNvSpPr/>
            <p:nvPr/>
          </p:nvSpPr>
          <p:spPr>
            <a:xfrm>
              <a:off x="6312240" y="2779200"/>
              <a:ext cx="1424520" cy="496800"/>
            </a:xfrm>
            <a:custGeom>
              <a:avLst/>
              <a:gdLst>
                <a:gd name="textAreaLeft" fmla="*/ 0 w 1424520"/>
                <a:gd name="textAreaRight" fmla="*/ 1424880 w 1424520"/>
                <a:gd name="textAreaTop" fmla="*/ 0 h 496800"/>
                <a:gd name="textAreaBottom" fmla="*/ 497160 h 496800"/>
              </a:gdLst>
              <a:ahLst/>
              <a:cxnLst/>
              <a:rect l="textAreaLeft" t="textAreaTop" r="textAreaRight" b="textAreaBottom"/>
              <a:pathLst>
                <a:path w="1424940" h="497204">
                  <a:moveTo>
                    <a:pt x="1424517" y="0"/>
                  </a:moveTo>
                  <a:lnTo>
                    <a:pt x="286899" y="0"/>
                  </a:lnTo>
                  <a:lnTo>
                    <a:pt x="235329" y="4002"/>
                  </a:lnTo>
                  <a:lnTo>
                    <a:pt x="186791" y="15543"/>
                  </a:lnTo>
                  <a:lnTo>
                    <a:pt x="142096" y="33919"/>
                  </a:lnTo>
                  <a:lnTo>
                    <a:pt x="102054" y="58430"/>
                  </a:lnTo>
                  <a:lnTo>
                    <a:pt x="67475" y="88374"/>
                  </a:lnTo>
                  <a:lnTo>
                    <a:pt x="39170" y="123049"/>
                  </a:lnTo>
                  <a:lnTo>
                    <a:pt x="17949" y="161753"/>
                  </a:lnTo>
                  <a:lnTo>
                    <a:pt x="4622" y="203785"/>
                  </a:lnTo>
                  <a:lnTo>
                    <a:pt x="0" y="248443"/>
                  </a:lnTo>
                  <a:lnTo>
                    <a:pt x="4481" y="292422"/>
                  </a:lnTo>
                  <a:lnTo>
                    <a:pt x="17409" y="333867"/>
                  </a:lnTo>
                  <a:lnTo>
                    <a:pt x="38011" y="372108"/>
                  </a:lnTo>
                  <a:lnTo>
                    <a:pt x="65514" y="406477"/>
                  </a:lnTo>
                  <a:lnTo>
                    <a:pt x="99145" y="436303"/>
                  </a:lnTo>
                  <a:lnTo>
                    <a:pt x="138132" y="460919"/>
                  </a:lnTo>
                  <a:lnTo>
                    <a:pt x="181701" y="479654"/>
                  </a:lnTo>
                  <a:lnTo>
                    <a:pt x="229080" y="491840"/>
                  </a:lnTo>
                  <a:lnTo>
                    <a:pt x="286899" y="496887"/>
                  </a:lnTo>
                  <a:lnTo>
                    <a:pt x="1424517" y="496887"/>
                  </a:lnTo>
                  <a:lnTo>
                    <a:pt x="1424517" y="496562"/>
                  </a:lnTo>
                  <a:lnTo>
                    <a:pt x="1392266" y="494993"/>
                  </a:lnTo>
                  <a:lnTo>
                    <a:pt x="1339749" y="485655"/>
                  </a:lnTo>
                  <a:lnTo>
                    <a:pt x="1290478" y="468970"/>
                  </a:lnTo>
                  <a:lnTo>
                    <a:pt x="1245578" y="445448"/>
                  </a:lnTo>
                  <a:lnTo>
                    <a:pt x="1206171" y="415599"/>
                  </a:lnTo>
                  <a:lnTo>
                    <a:pt x="1173380" y="379931"/>
                  </a:lnTo>
                  <a:lnTo>
                    <a:pt x="1148082" y="338340"/>
                  </a:lnTo>
                  <a:lnTo>
                    <a:pt x="1132833" y="294366"/>
                  </a:lnTo>
                  <a:lnTo>
                    <a:pt x="1127639" y="249189"/>
                  </a:lnTo>
                  <a:lnTo>
                    <a:pt x="1132503" y="203987"/>
                  </a:lnTo>
                  <a:lnTo>
                    <a:pt x="1147431" y="159939"/>
                  </a:lnTo>
                  <a:lnTo>
                    <a:pt x="1172425" y="118223"/>
                  </a:lnTo>
                  <a:lnTo>
                    <a:pt x="1204976" y="82375"/>
                  </a:lnTo>
                  <a:lnTo>
                    <a:pt x="1244192" y="52320"/>
                  </a:lnTo>
                  <a:lnTo>
                    <a:pt x="1288952" y="28573"/>
                  </a:lnTo>
                  <a:lnTo>
                    <a:pt x="1338134" y="11650"/>
                  </a:lnTo>
                  <a:lnTo>
                    <a:pt x="1390618" y="2066"/>
                  </a:lnTo>
                  <a:lnTo>
                    <a:pt x="1424517" y="265"/>
                  </a:lnTo>
                  <a:lnTo>
                    <a:pt x="142451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299" name="object 11"/>
            <p:cNvPicPr/>
            <p:nvPr/>
          </p:nvPicPr>
          <p:blipFill>
            <a:blip r:embed="rId6"/>
            <a:stretch/>
          </p:blipFill>
          <p:spPr>
            <a:xfrm>
              <a:off x="7640280" y="2750760"/>
              <a:ext cx="1526760" cy="6001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0">
              <a:noFill/>
            </a:ln>
          </p:spPr>
        </p:pic>
        <p:sp>
          <p:nvSpPr>
            <p:cNvPr id="300" name="object 12"/>
            <p:cNvSpPr/>
            <p:nvPr/>
          </p:nvSpPr>
          <p:spPr>
            <a:xfrm>
              <a:off x="7664760" y="2777760"/>
              <a:ext cx="1422000" cy="495000"/>
            </a:xfrm>
            <a:custGeom>
              <a:avLst/>
              <a:gdLst>
                <a:gd name="textAreaLeft" fmla="*/ 0 w 1422000"/>
                <a:gd name="textAreaRight" fmla="*/ 1422360 w 1422000"/>
                <a:gd name="textAreaTop" fmla="*/ 0 h 495000"/>
                <a:gd name="textAreaBottom" fmla="*/ 495360 h 495000"/>
              </a:gdLst>
              <a:ahLst/>
              <a:cxnLst/>
              <a:rect l="textAreaLeft" t="textAreaTop" r="textAreaRight" b="textAreaBottom"/>
              <a:pathLst>
                <a:path w="1422400" h="495300">
                  <a:moveTo>
                    <a:pt x="1422400" y="1"/>
                  </a:moveTo>
                  <a:lnTo>
                    <a:pt x="286456" y="1"/>
                  </a:lnTo>
                  <a:lnTo>
                    <a:pt x="234978" y="3989"/>
                  </a:lnTo>
                  <a:lnTo>
                    <a:pt x="186513" y="15493"/>
                  </a:lnTo>
                  <a:lnTo>
                    <a:pt x="141884" y="33811"/>
                  </a:lnTo>
                  <a:lnTo>
                    <a:pt x="101902" y="58243"/>
                  </a:lnTo>
                  <a:lnTo>
                    <a:pt x="67374" y="88092"/>
                  </a:lnTo>
                  <a:lnTo>
                    <a:pt x="39112" y="122656"/>
                  </a:lnTo>
                  <a:lnTo>
                    <a:pt x="17922" y="161236"/>
                  </a:lnTo>
                  <a:lnTo>
                    <a:pt x="4615" y="203134"/>
                  </a:lnTo>
                  <a:lnTo>
                    <a:pt x="0" y="247650"/>
                  </a:lnTo>
                  <a:lnTo>
                    <a:pt x="4474" y="291488"/>
                  </a:lnTo>
                  <a:lnTo>
                    <a:pt x="17383" y="332800"/>
                  </a:lnTo>
                  <a:lnTo>
                    <a:pt x="37954" y="370919"/>
                  </a:lnTo>
                  <a:lnTo>
                    <a:pt x="65416" y="405178"/>
                  </a:lnTo>
                  <a:lnTo>
                    <a:pt x="98997" y="434909"/>
                  </a:lnTo>
                  <a:lnTo>
                    <a:pt x="137926" y="459446"/>
                  </a:lnTo>
                  <a:lnTo>
                    <a:pt x="181430" y="478121"/>
                  </a:lnTo>
                  <a:lnTo>
                    <a:pt x="228738" y="490268"/>
                  </a:lnTo>
                  <a:lnTo>
                    <a:pt x="286472" y="495300"/>
                  </a:lnTo>
                  <a:lnTo>
                    <a:pt x="1422400" y="495300"/>
                  </a:lnTo>
                  <a:lnTo>
                    <a:pt x="1422400" y="494976"/>
                  </a:lnTo>
                  <a:lnTo>
                    <a:pt x="1390197" y="493412"/>
                  </a:lnTo>
                  <a:lnTo>
                    <a:pt x="1337757" y="484103"/>
                  </a:lnTo>
                  <a:lnTo>
                    <a:pt x="1288560" y="467471"/>
                  </a:lnTo>
                  <a:lnTo>
                    <a:pt x="1243727" y="444024"/>
                  </a:lnTo>
                  <a:lnTo>
                    <a:pt x="1204379" y="414271"/>
                  </a:lnTo>
                  <a:lnTo>
                    <a:pt x="1171637" y="378717"/>
                  </a:lnTo>
                  <a:lnTo>
                    <a:pt x="1146375" y="337259"/>
                  </a:lnTo>
                  <a:lnTo>
                    <a:pt x="1131149" y="293426"/>
                  </a:lnTo>
                  <a:lnTo>
                    <a:pt x="1125963" y="248393"/>
                  </a:lnTo>
                  <a:lnTo>
                    <a:pt x="1130820" y="203336"/>
                  </a:lnTo>
                  <a:lnTo>
                    <a:pt x="1145725" y="159428"/>
                  </a:lnTo>
                  <a:lnTo>
                    <a:pt x="1170683" y="117845"/>
                  </a:lnTo>
                  <a:lnTo>
                    <a:pt x="1203185" y="82113"/>
                  </a:lnTo>
                  <a:lnTo>
                    <a:pt x="1242343" y="52154"/>
                  </a:lnTo>
                  <a:lnTo>
                    <a:pt x="1287036" y="28482"/>
                  </a:lnTo>
                  <a:lnTo>
                    <a:pt x="1336146" y="11613"/>
                  </a:lnTo>
                  <a:lnTo>
                    <a:pt x="1388551" y="2059"/>
                  </a:lnTo>
                  <a:lnTo>
                    <a:pt x="1422400" y="264"/>
                  </a:lnTo>
                  <a:lnTo>
                    <a:pt x="1422400" y="1"/>
                  </a:lnTo>
                  <a:close/>
                </a:path>
                <a:path w="1422400" h="495300">
                  <a:moveTo>
                    <a:pt x="286472" y="0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301" name="object 13"/>
            <p:cNvSpPr/>
            <p:nvPr/>
          </p:nvSpPr>
          <p:spPr>
            <a:xfrm>
              <a:off x="2282040" y="1226880"/>
              <a:ext cx="434160" cy="1484280"/>
            </a:xfrm>
            <a:custGeom>
              <a:avLst/>
              <a:gdLst>
                <a:gd name="textAreaLeft" fmla="*/ 0 w 434160"/>
                <a:gd name="textAreaRight" fmla="*/ 434520 w 434160"/>
                <a:gd name="textAreaTop" fmla="*/ 0 h 1484280"/>
                <a:gd name="textAreaBottom" fmla="*/ 1484640 h 1484280"/>
              </a:gdLst>
              <a:ahLst/>
              <a:cxnLst/>
              <a:rect l="textAreaLeft" t="textAreaTop" r="textAreaRight" b="textAreaBottom"/>
              <a:pathLst>
                <a:path w="434339" h="1484629">
                  <a:moveTo>
                    <a:pt x="244076" y="325507"/>
                  </a:moveTo>
                  <a:lnTo>
                    <a:pt x="189837" y="325507"/>
                  </a:lnTo>
                  <a:lnTo>
                    <a:pt x="189837" y="1484312"/>
                  </a:lnTo>
                  <a:lnTo>
                    <a:pt x="244076" y="1484312"/>
                  </a:lnTo>
                  <a:lnTo>
                    <a:pt x="244076" y="325507"/>
                  </a:lnTo>
                  <a:close/>
                </a:path>
                <a:path w="434339" h="1484629">
                  <a:moveTo>
                    <a:pt x="216957" y="0"/>
                  </a:moveTo>
                  <a:lnTo>
                    <a:pt x="167211" y="4298"/>
                  </a:lnTo>
                  <a:lnTo>
                    <a:pt x="121545" y="16542"/>
                  </a:lnTo>
                  <a:lnTo>
                    <a:pt x="81261" y="35755"/>
                  </a:lnTo>
                  <a:lnTo>
                    <a:pt x="47663" y="60959"/>
                  </a:lnTo>
                  <a:lnTo>
                    <a:pt x="22051" y="91178"/>
                  </a:lnTo>
                  <a:lnTo>
                    <a:pt x="0" y="162753"/>
                  </a:lnTo>
                  <a:lnTo>
                    <a:pt x="5729" y="200071"/>
                  </a:lnTo>
                  <a:lnTo>
                    <a:pt x="47663" y="264547"/>
                  </a:lnTo>
                  <a:lnTo>
                    <a:pt x="81261" y="289752"/>
                  </a:lnTo>
                  <a:lnTo>
                    <a:pt x="121545" y="308964"/>
                  </a:lnTo>
                  <a:lnTo>
                    <a:pt x="167211" y="321208"/>
                  </a:lnTo>
                  <a:lnTo>
                    <a:pt x="216957" y="325507"/>
                  </a:lnTo>
                  <a:lnTo>
                    <a:pt x="266704" y="321208"/>
                  </a:lnTo>
                  <a:lnTo>
                    <a:pt x="312370" y="308964"/>
                  </a:lnTo>
                  <a:lnTo>
                    <a:pt x="352653" y="289752"/>
                  </a:lnTo>
                  <a:lnTo>
                    <a:pt x="386252" y="264547"/>
                  </a:lnTo>
                  <a:lnTo>
                    <a:pt x="411863" y="234328"/>
                  </a:lnTo>
                  <a:lnTo>
                    <a:pt x="433915" y="162753"/>
                  </a:lnTo>
                  <a:lnTo>
                    <a:pt x="428185" y="125435"/>
                  </a:lnTo>
                  <a:lnTo>
                    <a:pt x="386252" y="60959"/>
                  </a:lnTo>
                  <a:lnTo>
                    <a:pt x="352653" y="35755"/>
                  </a:lnTo>
                  <a:lnTo>
                    <a:pt x="312370" y="16542"/>
                  </a:lnTo>
                  <a:lnTo>
                    <a:pt x="266704" y="4298"/>
                  </a:lnTo>
                  <a:lnTo>
                    <a:pt x="21695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302" name="object 14"/>
            <p:cNvSpPr/>
            <p:nvPr/>
          </p:nvSpPr>
          <p:spPr>
            <a:xfrm>
              <a:off x="4980960" y="1226880"/>
              <a:ext cx="434160" cy="1484280"/>
            </a:xfrm>
            <a:custGeom>
              <a:avLst/>
              <a:gdLst>
                <a:gd name="textAreaLeft" fmla="*/ 0 w 434160"/>
                <a:gd name="textAreaRight" fmla="*/ 434520 w 434160"/>
                <a:gd name="textAreaTop" fmla="*/ 0 h 1484280"/>
                <a:gd name="textAreaBottom" fmla="*/ 1484640 h 1484280"/>
              </a:gdLst>
              <a:ahLst/>
              <a:cxnLst/>
              <a:rect l="textAreaLeft" t="textAreaTop" r="textAreaRight" b="textAreaBottom"/>
              <a:pathLst>
                <a:path w="434339" h="1484629">
                  <a:moveTo>
                    <a:pt x="244077" y="325507"/>
                  </a:moveTo>
                  <a:lnTo>
                    <a:pt x="189838" y="325507"/>
                  </a:lnTo>
                  <a:lnTo>
                    <a:pt x="189838" y="1484312"/>
                  </a:lnTo>
                  <a:lnTo>
                    <a:pt x="244077" y="1484312"/>
                  </a:lnTo>
                  <a:lnTo>
                    <a:pt x="244077" y="325507"/>
                  </a:lnTo>
                  <a:close/>
                </a:path>
                <a:path w="434339" h="1484629">
                  <a:moveTo>
                    <a:pt x="216957" y="0"/>
                  </a:moveTo>
                  <a:lnTo>
                    <a:pt x="167211" y="4298"/>
                  </a:lnTo>
                  <a:lnTo>
                    <a:pt x="121545" y="16542"/>
                  </a:lnTo>
                  <a:lnTo>
                    <a:pt x="81262" y="35755"/>
                  </a:lnTo>
                  <a:lnTo>
                    <a:pt x="47663" y="60959"/>
                  </a:lnTo>
                  <a:lnTo>
                    <a:pt x="22051" y="91178"/>
                  </a:lnTo>
                  <a:lnTo>
                    <a:pt x="0" y="162753"/>
                  </a:lnTo>
                  <a:lnTo>
                    <a:pt x="5730" y="200071"/>
                  </a:lnTo>
                  <a:lnTo>
                    <a:pt x="47663" y="264547"/>
                  </a:lnTo>
                  <a:lnTo>
                    <a:pt x="81262" y="289752"/>
                  </a:lnTo>
                  <a:lnTo>
                    <a:pt x="121545" y="308964"/>
                  </a:lnTo>
                  <a:lnTo>
                    <a:pt x="167211" y="321208"/>
                  </a:lnTo>
                  <a:lnTo>
                    <a:pt x="216957" y="325507"/>
                  </a:lnTo>
                  <a:lnTo>
                    <a:pt x="266704" y="321208"/>
                  </a:lnTo>
                  <a:lnTo>
                    <a:pt x="312371" y="308964"/>
                  </a:lnTo>
                  <a:lnTo>
                    <a:pt x="352654" y="289752"/>
                  </a:lnTo>
                  <a:lnTo>
                    <a:pt x="386253" y="264547"/>
                  </a:lnTo>
                  <a:lnTo>
                    <a:pt x="411865" y="234328"/>
                  </a:lnTo>
                  <a:lnTo>
                    <a:pt x="433917" y="162753"/>
                  </a:lnTo>
                  <a:lnTo>
                    <a:pt x="428187" y="125435"/>
                  </a:lnTo>
                  <a:lnTo>
                    <a:pt x="386253" y="60959"/>
                  </a:lnTo>
                  <a:lnTo>
                    <a:pt x="352654" y="35755"/>
                  </a:lnTo>
                  <a:lnTo>
                    <a:pt x="312371" y="16542"/>
                  </a:lnTo>
                  <a:lnTo>
                    <a:pt x="266704" y="4298"/>
                  </a:lnTo>
                  <a:lnTo>
                    <a:pt x="21695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303" name="object 15"/>
            <p:cNvSpPr/>
            <p:nvPr/>
          </p:nvSpPr>
          <p:spPr>
            <a:xfrm>
              <a:off x="7713360" y="1226880"/>
              <a:ext cx="434160" cy="1484280"/>
            </a:xfrm>
            <a:custGeom>
              <a:avLst/>
              <a:gdLst>
                <a:gd name="textAreaLeft" fmla="*/ 0 w 434160"/>
                <a:gd name="textAreaRight" fmla="*/ 434520 w 434160"/>
                <a:gd name="textAreaTop" fmla="*/ 0 h 1484280"/>
                <a:gd name="textAreaBottom" fmla="*/ 1484640 h 1484280"/>
              </a:gdLst>
              <a:ahLst/>
              <a:cxnLst/>
              <a:rect l="textAreaLeft" t="textAreaTop" r="textAreaRight" b="textAreaBottom"/>
              <a:pathLst>
                <a:path w="434340" h="1484629">
                  <a:moveTo>
                    <a:pt x="244077" y="325507"/>
                  </a:moveTo>
                  <a:lnTo>
                    <a:pt x="189838" y="325507"/>
                  </a:lnTo>
                  <a:lnTo>
                    <a:pt x="189838" y="1484312"/>
                  </a:lnTo>
                  <a:lnTo>
                    <a:pt x="244077" y="1484312"/>
                  </a:lnTo>
                  <a:lnTo>
                    <a:pt x="244077" y="325507"/>
                  </a:lnTo>
                  <a:close/>
                </a:path>
                <a:path w="434340" h="1484629">
                  <a:moveTo>
                    <a:pt x="216957" y="0"/>
                  </a:moveTo>
                  <a:lnTo>
                    <a:pt x="167211" y="4298"/>
                  </a:lnTo>
                  <a:lnTo>
                    <a:pt x="121545" y="16542"/>
                  </a:lnTo>
                  <a:lnTo>
                    <a:pt x="81262" y="35755"/>
                  </a:lnTo>
                  <a:lnTo>
                    <a:pt x="47663" y="60959"/>
                  </a:lnTo>
                  <a:lnTo>
                    <a:pt x="22051" y="91178"/>
                  </a:lnTo>
                  <a:lnTo>
                    <a:pt x="0" y="162753"/>
                  </a:lnTo>
                  <a:lnTo>
                    <a:pt x="5730" y="200071"/>
                  </a:lnTo>
                  <a:lnTo>
                    <a:pt x="47663" y="264547"/>
                  </a:lnTo>
                  <a:lnTo>
                    <a:pt x="81262" y="289752"/>
                  </a:lnTo>
                  <a:lnTo>
                    <a:pt x="121545" y="308964"/>
                  </a:lnTo>
                  <a:lnTo>
                    <a:pt x="167211" y="321208"/>
                  </a:lnTo>
                  <a:lnTo>
                    <a:pt x="216957" y="325507"/>
                  </a:lnTo>
                  <a:lnTo>
                    <a:pt x="266704" y="321208"/>
                  </a:lnTo>
                  <a:lnTo>
                    <a:pt x="312370" y="308964"/>
                  </a:lnTo>
                  <a:lnTo>
                    <a:pt x="352654" y="289752"/>
                  </a:lnTo>
                  <a:lnTo>
                    <a:pt x="386252" y="264547"/>
                  </a:lnTo>
                  <a:lnTo>
                    <a:pt x="411864" y="234328"/>
                  </a:lnTo>
                  <a:lnTo>
                    <a:pt x="433915" y="162753"/>
                  </a:lnTo>
                  <a:lnTo>
                    <a:pt x="428185" y="125435"/>
                  </a:lnTo>
                  <a:lnTo>
                    <a:pt x="386252" y="60959"/>
                  </a:lnTo>
                  <a:lnTo>
                    <a:pt x="352654" y="35755"/>
                  </a:lnTo>
                  <a:lnTo>
                    <a:pt x="312370" y="16542"/>
                  </a:lnTo>
                  <a:lnTo>
                    <a:pt x="266704" y="4298"/>
                  </a:lnTo>
                  <a:lnTo>
                    <a:pt x="21695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304" name="object 16"/>
            <p:cNvSpPr/>
            <p:nvPr/>
          </p:nvSpPr>
          <p:spPr>
            <a:xfrm>
              <a:off x="3634560" y="3355560"/>
              <a:ext cx="434160" cy="1484280"/>
            </a:xfrm>
            <a:custGeom>
              <a:avLst/>
              <a:gdLst>
                <a:gd name="textAreaLeft" fmla="*/ 0 w 434160"/>
                <a:gd name="textAreaRight" fmla="*/ 434520 w 434160"/>
                <a:gd name="textAreaTop" fmla="*/ 0 h 1484280"/>
                <a:gd name="textAreaBottom" fmla="*/ 1484640 h 1484280"/>
              </a:gdLst>
              <a:ahLst/>
              <a:cxnLst/>
              <a:rect l="textAreaLeft" t="textAreaTop" r="textAreaRight" b="textAreaBottom"/>
              <a:pathLst>
                <a:path w="434339" h="1484629">
                  <a:moveTo>
                    <a:pt x="216957" y="1158805"/>
                  </a:moveTo>
                  <a:lnTo>
                    <a:pt x="167211" y="1163103"/>
                  </a:lnTo>
                  <a:lnTo>
                    <a:pt x="121545" y="1175347"/>
                  </a:lnTo>
                  <a:lnTo>
                    <a:pt x="81262" y="1194560"/>
                  </a:lnTo>
                  <a:lnTo>
                    <a:pt x="47663" y="1219764"/>
                  </a:lnTo>
                  <a:lnTo>
                    <a:pt x="22051" y="1249984"/>
                  </a:lnTo>
                  <a:lnTo>
                    <a:pt x="0" y="1321559"/>
                  </a:lnTo>
                  <a:lnTo>
                    <a:pt x="5730" y="1358877"/>
                  </a:lnTo>
                  <a:lnTo>
                    <a:pt x="47663" y="1423352"/>
                  </a:lnTo>
                  <a:lnTo>
                    <a:pt x="81262" y="1448557"/>
                  </a:lnTo>
                  <a:lnTo>
                    <a:pt x="121545" y="1467769"/>
                  </a:lnTo>
                  <a:lnTo>
                    <a:pt x="167211" y="1480013"/>
                  </a:lnTo>
                  <a:lnTo>
                    <a:pt x="216957" y="1484312"/>
                  </a:lnTo>
                  <a:lnTo>
                    <a:pt x="266704" y="1480013"/>
                  </a:lnTo>
                  <a:lnTo>
                    <a:pt x="312371" y="1467769"/>
                  </a:lnTo>
                  <a:lnTo>
                    <a:pt x="352654" y="1448557"/>
                  </a:lnTo>
                  <a:lnTo>
                    <a:pt x="386253" y="1423352"/>
                  </a:lnTo>
                  <a:lnTo>
                    <a:pt x="411865" y="1393133"/>
                  </a:lnTo>
                  <a:lnTo>
                    <a:pt x="433917" y="1321559"/>
                  </a:lnTo>
                  <a:lnTo>
                    <a:pt x="428187" y="1284241"/>
                  </a:lnTo>
                  <a:lnTo>
                    <a:pt x="386253" y="1219764"/>
                  </a:lnTo>
                  <a:lnTo>
                    <a:pt x="352654" y="1194560"/>
                  </a:lnTo>
                  <a:lnTo>
                    <a:pt x="312371" y="1175347"/>
                  </a:lnTo>
                  <a:lnTo>
                    <a:pt x="266704" y="1163103"/>
                  </a:lnTo>
                  <a:lnTo>
                    <a:pt x="216957" y="1158805"/>
                  </a:lnTo>
                  <a:close/>
                </a:path>
                <a:path w="434339" h="1484629">
                  <a:moveTo>
                    <a:pt x="244078" y="0"/>
                  </a:moveTo>
                  <a:lnTo>
                    <a:pt x="189839" y="0"/>
                  </a:lnTo>
                  <a:lnTo>
                    <a:pt x="189839" y="1158805"/>
                  </a:lnTo>
                  <a:lnTo>
                    <a:pt x="244078" y="1158805"/>
                  </a:lnTo>
                  <a:lnTo>
                    <a:pt x="244078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305" name="object 17"/>
            <p:cNvSpPr/>
            <p:nvPr/>
          </p:nvSpPr>
          <p:spPr>
            <a:xfrm>
              <a:off x="6358680" y="3355560"/>
              <a:ext cx="434160" cy="1484280"/>
            </a:xfrm>
            <a:custGeom>
              <a:avLst/>
              <a:gdLst>
                <a:gd name="textAreaLeft" fmla="*/ 0 w 434160"/>
                <a:gd name="textAreaRight" fmla="*/ 434520 w 434160"/>
                <a:gd name="textAreaTop" fmla="*/ 0 h 1484280"/>
                <a:gd name="textAreaBottom" fmla="*/ 1484640 h 1484280"/>
              </a:gdLst>
              <a:ahLst/>
              <a:cxnLst/>
              <a:rect l="textAreaLeft" t="textAreaTop" r="textAreaRight" b="textAreaBottom"/>
              <a:pathLst>
                <a:path w="434340" h="1484629">
                  <a:moveTo>
                    <a:pt x="216957" y="1158805"/>
                  </a:moveTo>
                  <a:lnTo>
                    <a:pt x="167211" y="1163103"/>
                  </a:lnTo>
                  <a:lnTo>
                    <a:pt x="121545" y="1175347"/>
                  </a:lnTo>
                  <a:lnTo>
                    <a:pt x="81261" y="1194560"/>
                  </a:lnTo>
                  <a:lnTo>
                    <a:pt x="47663" y="1219764"/>
                  </a:lnTo>
                  <a:lnTo>
                    <a:pt x="22051" y="1249984"/>
                  </a:lnTo>
                  <a:lnTo>
                    <a:pt x="0" y="1321559"/>
                  </a:lnTo>
                  <a:lnTo>
                    <a:pt x="5729" y="1358877"/>
                  </a:lnTo>
                  <a:lnTo>
                    <a:pt x="47663" y="1423352"/>
                  </a:lnTo>
                  <a:lnTo>
                    <a:pt x="81261" y="1448557"/>
                  </a:lnTo>
                  <a:lnTo>
                    <a:pt x="121545" y="1467769"/>
                  </a:lnTo>
                  <a:lnTo>
                    <a:pt x="167211" y="1480013"/>
                  </a:lnTo>
                  <a:lnTo>
                    <a:pt x="216957" y="1484312"/>
                  </a:lnTo>
                  <a:lnTo>
                    <a:pt x="266704" y="1480013"/>
                  </a:lnTo>
                  <a:lnTo>
                    <a:pt x="312370" y="1467769"/>
                  </a:lnTo>
                  <a:lnTo>
                    <a:pt x="352653" y="1448557"/>
                  </a:lnTo>
                  <a:lnTo>
                    <a:pt x="386252" y="1423352"/>
                  </a:lnTo>
                  <a:lnTo>
                    <a:pt x="411863" y="1393133"/>
                  </a:lnTo>
                  <a:lnTo>
                    <a:pt x="433915" y="1321559"/>
                  </a:lnTo>
                  <a:lnTo>
                    <a:pt x="428185" y="1284241"/>
                  </a:lnTo>
                  <a:lnTo>
                    <a:pt x="386252" y="1219764"/>
                  </a:lnTo>
                  <a:lnTo>
                    <a:pt x="352653" y="1194560"/>
                  </a:lnTo>
                  <a:lnTo>
                    <a:pt x="312370" y="1175347"/>
                  </a:lnTo>
                  <a:lnTo>
                    <a:pt x="266704" y="1163103"/>
                  </a:lnTo>
                  <a:lnTo>
                    <a:pt x="216957" y="1158805"/>
                  </a:lnTo>
                  <a:close/>
                </a:path>
                <a:path w="434340" h="1484629">
                  <a:moveTo>
                    <a:pt x="244077" y="0"/>
                  </a:moveTo>
                  <a:lnTo>
                    <a:pt x="189838" y="0"/>
                  </a:lnTo>
                  <a:lnTo>
                    <a:pt x="189838" y="1158805"/>
                  </a:lnTo>
                  <a:lnTo>
                    <a:pt x="244077" y="1158805"/>
                  </a:lnTo>
                  <a:lnTo>
                    <a:pt x="244077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306" name="object 20"/>
          <p:cNvSpPr/>
          <p:nvPr/>
        </p:nvSpPr>
        <p:spPr>
          <a:xfrm>
            <a:off x="5718600" y="1410120"/>
            <a:ext cx="1159920" cy="806040"/>
          </a:xfrm>
          <a:custGeom>
            <a:avLst/>
            <a:gdLst>
              <a:gd name="textAreaLeft" fmla="*/ 0 w 1159920"/>
              <a:gd name="textAreaRight" fmla="*/ 1160280 w 1159920"/>
              <a:gd name="textAreaTop" fmla="*/ 0 h 806040"/>
              <a:gd name="textAreaBottom" fmla="*/ 806400 h 806040"/>
            </a:gdLst>
            <a:ahLst/>
            <a:cxnLst/>
            <a:rect l="textAreaLeft" t="textAreaTop" r="textAreaRight" b="textAreaBottom"/>
            <a:pathLst>
              <a:path w="1160145" h="806450">
                <a:moveTo>
                  <a:pt x="1025522" y="0"/>
                </a:moveTo>
                <a:lnTo>
                  <a:pt x="134410" y="0"/>
                </a:lnTo>
                <a:lnTo>
                  <a:pt x="91926" y="6852"/>
                </a:lnTo>
                <a:lnTo>
                  <a:pt x="55029" y="25933"/>
                </a:lnTo>
                <a:lnTo>
                  <a:pt x="25933" y="55029"/>
                </a:lnTo>
                <a:lnTo>
                  <a:pt x="6852" y="91927"/>
                </a:lnTo>
                <a:lnTo>
                  <a:pt x="0" y="134411"/>
                </a:lnTo>
                <a:lnTo>
                  <a:pt x="0" y="672039"/>
                </a:lnTo>
                <a:lnTo>
                  <a:pt x="6852" y="714523"/>
                </a:lnTo>
                <a:lnTo>
                  <a:pt x="25933" y="751420"/>
                </a:lnTo>
                <a:lnTo>
                  <a:pt x="55029" y="780516"/>
                </a:lnTo>
                <a:lnTo>
                  <a:pt x="91926" y="799597"/>
                </a:lnTo>
                <a:lnTo>
                  <a:pt x="134410" y="806450"/>
                </a:lnTo>
                <a:lnTo>
                  <a:pt x="1025522" y="806450"/>
                </a:lnTo>
                <a:lnTo>
                  <a:pt x="1068006" y="799597"/>
                </a:lnTo>
                <a:lnTo>
                  <a:pt x="1104903" y="780516"/>
                </a:lnTo>
                <a:lnTo>
                  <a:pt x="1133999" y="751420"/>
                </a:lnTo>
                <a:lnTo>
                  <a:pt x="1153080" y="714523"/>
                </a:lnTo>
                <a:lnTo>
                  <a:pt x="1159932" y="672039"/>
                </a:lnTo>
                <a:lnTo>
                  <a:pt x="1159932" y="134411"/>
                </a:lnTo>
                <a:lnTo>
                  <a:pt x="1153080" y="91927"/>
                </a:lnTo>
                <a:lnTo>
                  <a:pt x="1133999" y="55029"/>
                </a:lnTo>
                <a:lnTo>
                  <a:pt x="1104903" y="25933"/>
                </a:lnTo>
                <a:lnTo>
                  <a:pt x="1068006" y="6852"/>
                </a:lnTo>
                <a:lnTo>
                  <a:pt x="1025522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it-IT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07" name="object 22"/>
          <p:cNvSpPr/>
          <p:nvPr/>
        </p:nvSpPr>
        <p:spPr>
          <a:xfrm>
            <a:off x="2702520" y="2048760"/>
            <a:ext cx="1161720" cy="806040"/>
          </a:xfrm>
          <a:custGeom>
            <a:avLst/>
            <a:gdLst>
              <a:gd name="textAreaLeft" fmla="*/ 0 w 1161720"/>
              <a:gd name="textAreaRight" fmla="*/ 1162080 w 1161720"/>
              <a:gd name="textAreaTop" fmla="*/ 0 h 806040"/>
              <a:gd name="textAreaBottom" fmla="*/ 806400 h 806040"/>
            </a:gdLst>
            <a:ahLst/>
            <a:cxnLst/>
            <a:rect l="textAreaLeft" t="textAreaTop" r="textAreaRight" b="textAreaBottom"/>
            <a:pathLst>
              <a:path w="1162050" h="806450">
                <a:moveTo>
                  <a:pt x="1027639" y="0"/>
                </a:moveTo>
                <a:lnTo>
                  <a:pt x="134411" y="0"/>
                </a:lnTo>
                <a:lnTo>
                  <a:pt x="91927" y="6852"/>
                </a:lnTo>
                <a:lnTo>
                  <a:pt x="55029" y="25933"/>
                </a:lnTo>
                <a:lnTo>
                  <a:pt x="25933" y="55029"/>
                </a:lnTo>
                <a:lnTo>
                  <a:pt x="6852" y="91927"/>
                </a:lnTo>
                <a:lnTo>
                  <a:pt x="0" y="134411"/>
                </a:lnTo>
                <a:lnTo>
                  <a:pt x="0" y="672038"/>
                </a:lnTo>
                <a:lnTo>
                  <a:pt x="6852" y="714522"/>
                </a:lnTo>
                <a:lnTo>
                  <a:pt x="25933" y="751420"/>
                </a:lnTo>
                <a:lnTo>
                  <a:pt x="55029" y="780516"/>
                </a:lnTo>
                <a:lnTo>
                  <a:pt x="91927" y="799597"/>
                </a:lnTo>
                <a:lnTo>
                  <a:pt x="134411" y="806450"/>
                </a:lnTo>
                <a:lnTo>
                  <a:pt x="1027639" y="806450"/>
                </a:lnTo>
                <a:lnTo>
                  <a:pt x="1070124" y="799597"/>
                </a:lnTo>
                <a:lnTo>
                  <a:pt x="1107021" y="780516"/>
                </a:lnTo>
                <a:lnTo>
                  <a:pt x="1136117" y="751420"/>
                </a:lnTo>
                <a:lnTo>
                  <a:pt x="1155198" y="714522"/>
                </a:lnTo>
                <a:lnTo>
                  <a:pt x="1162051" y="672038"/>
                </a:lnTo>
                <a:lnTo>
                  <a:pt x="1162051" y="134411"/>
                </a:lnTo>
                <a:lnTo>
                  <a:pt x="1155198" y="91927"/>
                </a:lnTo>
                <a:lnTo>
                  <a:pt x="1136117" y="55029"/>
                </a:lnTo>
                <a:lnTo>
                  <a:pt x="1107021" y="25933"/>
                </a:lnTo>
                <a:lnTo>
                  <a:pt x="1070124" y="6852"/>
                </a:lnTo>
                <a:lnTo>
                  <a:pt x="1027639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it-IT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08" name="object 24"/>
          <p:cNvSpPr/>
          <p:nvPr/>
        </p:nvSpPr>
        <p:spPr>
          <a:xfrm>
            <a:off x="4055040" y="4158720"/>
            <a:ext cx="1159920" cy="807840"/>
          </a:xfrm>
          <a:custGeom>
            <a:avLst/>
            <a:gdLst>
              <a:gd name="textAreaLeft" fmla="*/ 0 w 1159920"/>
              <a:gd name="textAreaRight" fmla="*/ 1160280 w 1159920"/>
              <a:gd name="textAreaTop" fmla="*/ 0 h 807840"/>
              <a:gd name="textAreaBottom" fmla="*/ 808200 h 807840"/>
            </a:gdLst>
            <a:ahLst/>
            <a:cxnLst/>
            <a:rect l="textAreaLeft" t="textAreaTop" r="textAreaRight" b="textAreaBottom"/>
            <a:pathLst>
              <a:path w="1160145" h="808354">
                <a:moveTo>
                  <a:pt x="1025258" y="0"/>
                </a:moveTo>
                <a:lnTo>
                  <a:pt x="134674" y="0"/>
                </a:lnTo>
                <a:lnTo>
                  <a:pt x="92106" y="6865"/>
                </a:lnTo>
                <a:lnTo>
                  <a:pt x="55137" y="25984"/>
                </a:lnTo>
                <a:lnTo>
                  <a:pt x="25984" y="55137"/>
                </a:lnTo>
                <a:lnTo>
                  <a:pt x="6865" y="92106"/>
                </a:lnTo>
                <a:lnTo>
                  <a:pt x="0" y="134674"/>
                </a:lnTo>
                <a:lnTo>
                  <a:pt x="0" y="673361"/>
                </a:lnTo>
                <a:lnTo>
                  <a:pt x="6865" y="715929"/>
                </a:lnTo>
                <a:lnTo>
                  <a:pt x="25984" y="752899"/>
                </a:lnTo>
                <a:lnTo>
                  <a:pt x="55137" y="782052"/>
                </a:lnTo>
                <a:lnTo>
                  <a:pt x="92106" y="801171"/>
                </a:lnTo>
                <a:lnTo>
                  <a:pt x="134674" y="808037"/>
                </a:lnTo>
                <a:lnTo>
                  <a:pt x="1025258" y="808037"/>
                </a:lnTo>
                <a:lnTo>
                  <a:pt x="1067825" y="801171"/>
                </a:lnTo>
                <a:lnTo>
                  <a:pt x="1104795" y="782052"/>
                </a:lnTo>
                <a:lnTo>
                  <a:pt x="1133948" y="752899"/>
                </a:lnTo>
                <a:lnTo>
                  <a:pt x="1153067" y="715929"/>
                </a:lnTo>
                <a:lnTo>
                  <a:pt x="1159932" y="673361"/>
                </a:lnTo>
                <a:lnTo>
                  <a:pt x="1159932" y="134674"/>
                </a:lnTo>
                <a:lnTo>
                  <a:pt x="1153067" y="92106"/>
                </a:lnTo>
                <a:lnTo>
                  <a:pt x="1133948" y="55137"/>
                </a:lnTo>
                <a:lnTo>
                  <a:pt x="1104795" y="25984"/>
                </a:lnTo>
                <a:lnTo>
                  <a:pt x="1067825" y="6865"/>
                </a:lnTo>
                <a:lnTo>
                  <a:pt x="1025258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it-IT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09" name="object 26"/>
          <p:cNvSpPr/>
          <p:nvPr/>
        </p:nvSpPr>
        <p:spPr>
          <a:xfrm>
            <a:off x="6779160" y="4158720"/>
            <a:ext cx="1159920" cy="807840"/>
          </a:xfrm>
          <a:custGeom>
            <a:avLst/>
            <a:gdLst>
              <a:gd name="textAreaLeft" fmla="*/ 0 w 1159920"/>
              <a:gd name="textAreaRight" fmla="*/ 1160280 w 1159920"/>
              <a:gd name="textAreaTop" fmla="*/ 0 h 807840"/>
              <a:gd name="textAreaBottom" fmla="*/ 808200 h 807840"/>
            </a:gdLst>
            <a:ahLst/>
            <a:cxnLst/>
            <a:rect l="textAreaLeft" t="textAreaTop" r="textAreaRight" b="textAreaBottom"/>
            <a:pathLst>
              <a:path w="1160145" h="808354">
                <a:moveTo>
                  <a:pt x="1025258" y="0"/>
                </a:moveTo>
                <a:lnTo>
                  <a:pt x="134674" y="0"/>
                </a:lnTo>
                <a:lnTo>
                  <a:pt x="92106" y="6865"/>
                </a:lnTo>
                <a:lnTo>
                  <a:pt x="55137" y="25984"/>
                </a:lnTo>
                <a:lnTo>
                  <a:pt x="25984" y="55137"/>
                </a:lnTo>
                <a:lnTo>
                  <a:pt x="6865" y="92106"/>
                </a:lnTo>
                <a:lnTo>
                  <a:pt x="0" y="134674"/>
                </a:lnTo>
                <a:lnTo>
                  <a:pt x="0" y="673361"/>
                </a:lnTo>
                <a:lnTo>
                  <a:pt x="6865" y="715929"/>
                </a:lnTo>
                <a:lnTo>
                  <a:pt x="25984" y="752899"/>
                </a:lnTo>
                <a:lnTo>
                  <a:pt x="55137" y="782052"/>
                </a:lnTo>
                <a:lnTo>
                  <a:pt x="92106" y="801171"/>
                </a:lnTo>
                <a:lnTo>
                  <a:pt x="134674" y="808037"/>
                </a:lnTo>
                <a:lnTo>
                  <a:pt x="1025258" y="808037"/>
                </a:lnTo>
                <a:lnTo>
                  <a:pt x="1067825" y="801171"/>
                </a:lnTo>
                <a:lnTo>
                  <a:pt x="1104795" y="782052"/>
                </a:lnTo>
                <a:lnTo>
                  <a:pt x="1133948" y="752899"/>
                </a:lnTo>
                <a:lnTo>
                  <a:pt x="1153067" y="715929"/>
                </a:lnTo>
                <a:lnTo>
                  <a:pt x="1159932" y="673361"/>
                </a:lnTo>
                <a:lnTo>
                  <a:pt x="1159932" y="134674"/>
                </a:lnTo>
                <a:lnTo>
                  <a:pt x="1153067" y="92106"/>
                </a:lnTo>
                <a:lnTo>
                  <a:pt x="1133948" y="55137"/>
                </a:lnTo>
                <a:lnTo>
                  <a:pt x="1104795" y="25984"/>
                </a:lnTo>
                <a:lnTo>
                  <a:pt x="1067825" y="6865"/>
                </a:lnTo>
                <a:lnTo>
                  <a:pt x="1025258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it-IT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10" name="object 28"/>
          <p:cNvSpPr/>
          <p:nvPr/>
        </p:nvSpPr>
        <p:spPr>
          <a:xfrm>
            <a:off x="2436840" y="1236600"/>
            <a:ext cx="40680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it-IT" sz="17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1</a:t>
            </a:r>
            <a:endParaRPr lang="it-IT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1" name="object 29"/>
          <p:cNvSpPr/>
          <p:nvPr/>
        </p:nvSpPr>
        <p:spPr>
          <a:xfrm>
            <a:off x="5165640" y="1226880"/>
            <a:ext cx="132840" cy="28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it-IT" sz="17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3</a:t>
            </a:r>
            <a:endParaRPr lang="it-IT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2" name="object 30"/>
          <p:cNvSpPr/>
          <p:nvPr/>
        </p:nvSpPr>
        <p:spPr>
          <a:xfrm>
            <a:off x="7859520" y="1246680"/>
            <a:ext cx="298800" cy="28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it-IT" sz="17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5</a:t>
            </a:r>
            <a:endParaRPr lang="it-IT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3" name="object 31"/>
          <p:cNvSpPr/>
          <p:nvPr/>
        </p:nvSpPr>
        <p:spPr>
          <a:xfrm>
            <a:off x="3755520" y="4538880"/>
            <a:ext cx="133200" cy="28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it-IT" sz="17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2</a:t>
            </a:r>
            <a:endParaRPr lang="it-IT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4" name="object 32"/>
          <p:cNvSpPr/>
          <p:nvPr/>
        </p:nvSpPr>
        <p:spPr>
          <a:xfrm>
            <a:off x="6471720" y="4545360"/>
            <a:ext cx="132840" cy="28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it-IT" sz="17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4</a:t>
            </a:r>
            <a:endParaRPr lang="it-IT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15" name="object 33"/>
          <p:cNvGrpSpPr/>
          <p:nvPr/>
        </p:nvGrpSpPr>
        <p:grpSpPr>
          <a:xfrm>
            <a:off x="2554920" y="1116720"/>
            <a:ext cx="9160560" cy="4798800"/>
            <a:chOff x="2554920" y="1116720"/>
            <a:chExt cx="9160560" cy="4798800"/>
          </a:xfrm>
        </p:grpSpPr>
        <p:pic>
          <p:nvPicPr>
            <p:cNvPr id="316" name="object 34"/>
            <p:cNvPicPr/>
            <p:nvPr/>
          </p:nvPicPr>
          <p:blipFill>
            <a:blip r:embed="rId7"/>
            <a:stretch/>
          </p:blipFill>
          <p:spPr>
            <a:xfrm>
              <a:off x="3877920" y="2786760"/>
              <a:ext cx="488520" cy="38232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17" name="object 35"/>
            <p:cNvSpPr/>
            <p:nvPr/>
          </p:nvSpPr>
          <p:spPr>
            <a:xfrm>
              <a:off x="2554920" y="2785320"/>
              <a:ext cx="5865120" cy="380520"/>
            </a:xfrm>
            <a:custGeom>
              <a:avLst/>
              <a:gdLst>
                <a:gd name="textAreaLeft" fmla="*/ 0 w 5865120"/>
                <a:gd name="textAreaRight" fmla="*/ 5865480 w 5865120"/>
                <a:gd name="textAreaTop" fmla="*/ 0 h 380520"/>
                <a:gd name="textAreaBottom" fmla="*/ 380880 h 380520"/>
              </a:gdLst>
              <a:ahLst/>
              <a:cxnLst/>
              <a:rect l="textAreaLeft" t="textAreaTop" r="textAreaRight" b="textAreaBottom"/>
              <a:pathLst>
                <a:path w="5865495" h="381000">
                  <a:moveTo>
                    <a:pt x="488950" y="190500"/>
                  </a:moveTo>
                  <a:lnTo>
                    <a:pt x="482498" y="146824"/>
                  </a:lnTo>
                  <a:lnTo>
                    <a:pt x="464096" y="106730"/>
                  </a:lnTo>
                  <a:lnTo>
                    <a:pt x="435241" y="71361"/>
                  </a:lnTo>
                  <a:lnTo>
                    <a:pt x="397383" y="41859"/>
                  </a:lnTo>
                  <a:lnTo>
                    <a:pt x="351993" y="19367"/>
                  </a:lnTo>
                  <a:lnTo>
                    <a:pt x="300532" y="5041"/>
                  </a:lnTo>
                  <a:lnTo>
                    <a:pt x="244475" y="0"/>
                  </a:lnTo>
                  <a:lnTo>
                    <a:pt x="188417" y="5041"/>
                  </a:lnTo>
                  <a:lnTo>
                    <a:pt x="136956" y="19367"/>
                  </a:lnTo>
                  <a:lnTo>
                    <a:pt x="91567" y="41859"/>
                  </a:lnTo>
                  <a:lnTo>
                    <a:pt x="53708" y="71361"/>
                  </a:lnTo>
                  <a:lnTo>
                    <a:pt x="24841" y="106730"/>
                  </a:lnTo>
                  <a:lnTo>
                    <a:pt x="6451" y="146824"/>
                  </a:lnTo>
                  <a:lnTo>
                    <a:pt x="0" y="190500"/>
                  </a:lnTo>
                  <a:lnTo>
                    <a:pt x="6451" y="234188"/>
                  </a:lnTo>
                  <a:lnTo>
                    <a:pt x="24841" y="274281"/>
                  </a:lnTo>
                  <a:lnTo>
                    <a:pt x="53708" y="309651"/>
                  </a:lnTo>
                  <a:lnTo>
                    <a:pt x="91567" y="339153"/>
                  </a:lnTo>
                  <a:lnTo>
                    <a:pt x="136956" y="361645"/>
                  </a:lnTo>
                  <a:lnTo>
                    <a:pt x="188417" y="375970"/>
                  </a:lnTo>
                  <a:lnTo>
                    <a:pt x="244475" y="381000"/>
                  </a:lnTo>
                  <a:lnTo>
                    <a:pt x="300532" y="375970"/>
                  </a:lnTo>
                  <a:lnTo>
                    <a:pt x="351993" y="361645"/>
                  </a:lnTo>
                  <a:lnTo>
                    <a:pt x="397383" y="339153"/>
                  </a:lnTo>
                  <a:lnTo>
                    <a:pt x="435241" y="309651"/>
                  </a:lnTo>
                  <a:lnTo>
                    <a:pt x="464096" y="274281"/>
                  </a:lnTo>
                  <a:lnTo>
                    <a:pt x="482498" y="234188"/>
                  </a:lnTo>
                  <a:lnTo>
                    <a:pt x="488950" y="190500"/>
                  </a:lnTo>
                  <a:close/>
                </a:path>
                <a:path w="5865495" h="381000">
                  <a:moveTo>
                    <a:pt x="5865279" y="190500"/>
                  </a:moveTo>
                  <a:lnTo>
                    <a:pt x="5858827" y="146824"/>
                  </a:lnTo>
                  <a:lnTo>
                    <a:pt x="5840438" y="106730"/>
                  </a:lnTo>
                  <a:lnTo>
                    <a:pt x="5811571" y="71361"/>
                  </a:lnTo>
                  <a:lnTo>
                    <a:pt x="5773712" y="41859"/>
                  </a:lnTo>
                  <a:lnTo>
                    <a:pt x="5728322" y="19367"/>
                  </a:lnTo>
                  <a:lnTo>
                    <a:pt x="5676862" y="5041"/>
                  </a:lnTo>
                  <a:lnTo>
                    <a:pt x="5620804" y="0"/>
                  </a:lnTo>
                  <a:lnTo>
                    <a:pt x="5564746" y="5041"/>
                  </a:lnTo>
                  <a:lnTo>
                    <a:pt x="5513298" y="19367"/>
                  </a:lnTo>
                  <a:lnTo>
                    <a:pt x="5467896" y="41859"/>
                  </a:lnTo>
                  <a:lnTo>
                    <a:pt x="5430037" y="71361"/>
                  </a:lnTo>
                  <a:lnTo>
                    <a:pt x="5401183" y="106730"/>
                  </a:lnTo>
                  <a:lnTo>
                    <a:pt x="5382793" y="146824"/>
                  </a:lnTo>
                  <a:lnTo>
                    <a:pt x="5376329" y="190500"/>
                  </a:lnTo>
                  <a:lnTo>
                    <a:pt x="5382793" y="234188"/>
                  </a:lnTo>
                  <a:lnTo>
                    <a:pt x="5401183" y="274281"/>
                  </a:lnTo>
                  <a:lnTo>
                    <a:pt x="5430037" y="309651"/>
                  </a:lnTo>
                  <a:lnTo>
                    <a:pt x="5467896" y="339153"/>
                  </a:lnTo>
                  <a:lnTo>
                    <a:pt x="5513298" y="361645"/>
                  </a:lnTo>
                  <a:lnTo>
                    <a:pt x="5564746" y="375970"/>
                  </a:lnTo>
                  <a:lnTo>
                    <a:pt x="5620804" y="381000"/>
                  </a:lnTo>
                  <a:lnTo>
                    <a:pt x="5676862" y="375970"/>
                  </a:lnTo>
                  <a:lnTo>
                    <a:pt x="5728322" y="361645"/>
                  </a:lnTo>
                  <a:lnTo>
                    <a:pt x="5773712" y="339153"/>
                  </a:lnTo>
                  <a:lnTo>
                    <a:pt x="5811571" y="309651"/>
                  </a:lnTo>
                  <a:lnTo>
                    <a:pt x="5840438" y="274281"/>
                  </a:lnTo>
                  <a:lnTo>
                    <a:pt x="5858827" y="234188"/>
                  </a:lnTo>
                  <a:lnTo>
                    <a:pt x="5865279" y="19050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318" name="object 36"/>
            <p:cNvPicPr/>
            <p:nvPr/>
          </p:nvPicPr>
          <p:blipFill>
            <a:blip r:embed="rId8"/>
            <a:stretch/>
          </p:blipFill>
          <p:spPr>
            <a:xfrm>
              <a:off x="6621120" y="2785320"/>
              <a:ext cx="488520" cy="3805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19" name="object 37"/>
            <p:cNvPicPr/>
            <p:nvPr/>
          </p:nvPicPr>
          <p:blipFill>
            <a:blip r:embed="rId9"/>
            <a:stretch/>
          </p:blipFill>
          <p:spPr>
            <a:xfrm>
              <a:off x="5249520" y="2785320"/>
              <a:ext cx="488520" cy="3805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20" name="object 38"/>
            <p:cNvPicPr/>
            <p:nvPr/>
          </p:nvPicPr>
          <p:blipFill>
            <a:blip r:embed="rId10"/>
            <a:stretch/>
          </p:blipFill>
          <p:spPr>
            <a:xfrm>
              <a:off x="8034840" y="2818800"/>
              <a:ext cx="355320" cy="2678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21" name="object 39"/>
            <p:cNvPicPr/>
            <p:nvPr/>
          </p:nvPicPr>
          <p:blipFill>
            <a:blip r:embed="rId11"/>
            <a:stretch/>
          </p:blipFill>
          <p:spPr>
            <a:xfrm>
              <a:off x="2584440" y="2840760"/>
              <a:ext cx="408240" cy="3060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22" name="object 40"/>
            <p:cNvSpPr/>
            <p:nvPr/>
          </p:nvSpPr>
          <p:spPr>
            <a:xfrm>
              <a:off x="4062240" y="3413160"/>
              <a:ext cx="1608840" cy="1589040"/>
            </a:xfrm>
            <a:custGeom>
              <a:avLst/>
              <a:gdLst>
                <a:gd name="textAreaLeft" fmla="*/ 0 w 1608840"/>
                <a:gd name="textAreaRight" fmla="*/ 1609200 w 1608840"/>
                <a:gd name="textAreaTop" fmla="*/ 0 h 1589040"/>
                <a:gd name="textAreaBottom" fmla="*/ 1589400 h 1589040"/>
              </a:gdLst>
              <a:ahLst/>
              <a:cxnLst/>
              <a:rect l="textAreaLeft" t="textAreaTop" r="textAreaRight" b="textAreaBottom"/>
              <a:pathLst>
                <a:path w="1609089" h="1589404">
                  <a:moveTo>
                    <a:pt x="0" y="794544"/>
                  </a:moveTo>
                  <a:lnTo>
                    <a:pt x="1467" y="746142"/>
                  </a:lnTo>
                  <a:lnTo>
                    <a:pt x="5815" y="698508"/>
                  </a:lnTo>
                  <a:lnTo>
                    <a:pt x="12958" y="651723"/>
                  </a:lnTo>
                  <a:lnTo>
                    <a:pt x="22813" y="605872"/>
                  </a:lnTo>
                  <a:lnTo>
                    <a:pt x="35295" y="561037"/>
                  </a:lnTo>
                  <a:lnTo>
                    <a:pt x="50321" y="517301"/>
                  </a:lnTo>
                  <a:lnTo>
                    <a:pt x="67805" y="474748"/>
                  </a:lnTo>
                  <a:lnTo>
                    <a:pt x="87664" y="433461"/>
                  </a:lnTo>
                  <a:lnTo>
                    <a:pt x="109815" y="393522"/>
                  </a:lnTo>
                  <a:lnTo>
                    <a:pt x="134171" y="355015"/>
                  </a:lnTo>
                  <a:lnTo>
                    <a:pt x="160651" y="318023"/>
                  </a:lnTo>
                  <a:lnTo>
                    <a:pt x="189169" y="282629"/>
                  </a:lnTo>
                  <a:lnTo>
                    <a:pt x="219641" y="248916"/>
                  </a:lnTo>
                  <a:lnTo>
                    <a:pt x="251983" y="216968"/>
                  </a:lnTo>
                  <a:lnTo>
                    <a:pt x="286111" y="186866"/>
                  </a:lnTo>
                  <a:lnTo>
                    <a:pt x="321941" y="158696"/>
                  </a:lnTo>
                  <a:lnTo>
                    <a:pt x="359389" y="132538"/>
                  </a:lnTo>
                  <a:lnTo>
                    <a:pt x="398370" y="108478"/>
                  </a:lnTo>
                  <a:lnTo>
                    <a:pt x="438801" y="86597"/>
                  </a:lnTo>
                  <a:lnTo>
                    <a:pt x="480598" y="66980"/>
                  </a:lnTo>
                  <a:lnTo>
                    <a:pt x="523675" y="49708"/>
                  </a:lnTo>
                  <a:lnTo>
                    <a:pt x="567949" y="34866"/>
                  </a:lnTo>
                  <a:lnTo>
                    <a:pt x="613337" y="22536"/>
                  </a:lnTo>
                  <a:lnTo>
                    <a:pt x="659753" y="12801"/>
                  </a:lnTo>
                  <a:lnTo>
                    <a:pt x="707114" y="5744"/>
                  </a:lnTo>
                  <a:lnTo>
                    <a:pt x="755335" y="1450"/>
                  </a:lnTo>
                  <a:lnTo>
                    <a:pt x="804333" y="0"/>
                  </a:lnTo>
                  <a:lnTo>
                    <a:pt x="853331" y="1450"/>
                  </a:lnTo>
                  <a:lnTo>
                    <a:pt x="901552" y="5744"/>
                  </a:lnTo>
                  <a:lnTo>
                    <a:pt x="948913" y="12801"/>
                  </a:lnTo>
                  <a:lnTo>
                    <a:pt x="995329" y="22536"/>
                  </a:lnTo>
                  <a:lnTo>
                    <a:pt x="1040717" y="34866"/>
                  </a:lnTo>
                  <a:lnTo>
                    <a:pt x="1084991" y="49708"/>
                  </a:lnTo>
                  <a:lnTo>
                    <a:pt x="1128069" y="66980"/>
                  </a:lnTo>
                  <a:lnTo>
                    <a:pt x="1169865" y="86597"/>
                  </a:lnTo>
                  <a:lnTo>
                    <a:pt x="1210296" y="108478"/>
                  </a:lnTo>
                  <a:lnTo>
                    <a:pt x="1249277" y="132538"/>
                  </a:lnTo>
                  <a:lnTo>
                    <a:pt x="1286725" y="158696"/>
                  </a:lnTo>
                  <a:lnTo>
                    <a:pt x="1322555" y="186866"/>
                  </a:lnTo>
                  <a:lnTo>
                    <a:pt x="1356683" y="216968"/>
                  </a:lnTo>
                  <a:lnTo>
                    <a:pt x="1389025" y="248916"/>
                  </a:lnTo>
                  <a:lnTo>
                    <a:pt x="1419497" y="282629"/>
                  </a:lnTo>
                  <a:lnTo>
                    <a:pt x="1448015" y="318023"/>
                  </a:lnTo>
                  <a:lnTo>
                    <a:pt x="1474495" y="355015"/>
                  </a:lnTo>
                  <a:lnTo>
                    <a:pt x="1498852" y="393522"/>
                  </a:lnTo>
                  <a:lnTo>
                    <a:pt x="1521002" y="433461"/>
                  </a:lnTo>
                  <a:lnTo>
                    <a:pt x="1540861" y="474748"/>
                  </a:lnTo>
                  <a:lnTo>
                    <a:pt x="1558345" y="517301"/>
                  </a:lnTo>
                  <a:lnTo>
                    <a:pt x="1573371" y="561037"/>
                  </a:lnTo>
                  <a:lnTo>
                    <a:pt x="1585853" y="605872"/>
                  </a:lnTo>
                  <a:lnTo>
                    <a:pt x="1595708" y="651723"/>
                  </a:lnTo>
                  <a:lnTo>
                    <a:pt x="1602851" y="698508"/>
                  </a:lnTo>
                  <a:lnTo>
                    <a:pt x="1607199" y="746142"/>
                  </a:lnTo>
                  <a:lnTo>
                    <a:pt x="1608667" y="794544"/>
                  </a:lnTo>
                  <a:lnTo>
                    <a:pt x="1607199" y="842945"/>
                  </a:lnTo>
                  <a:lnTo>
                    <a:pt x="1602851" y="890579"/>
                  </a:lnTo>
                  <a:lnTo>
                    <a:pt x="1595708" y="937364"/>
                  </a:lnTo>
                  <a:lnTo>
                    <a:pt x="1585853" y="983215"/>
                  </a:lnTo>
                  <a:lnTo>
                    <a:pt x="1573371" y="1028050"/>
                  </a:lnTo>
                  <a:lnTo>
                    <a:pt x="1558345" y="1071786"/>
                  </a:lnTo>
                  <a:lnTo>
                    <a:pt x="1540861" y="1114339"/>
                  </a:lnTo>
                  <a:lnTo>
                    <a:pt x="1521002" y="1155626"/>
                  </a:lnTo>
                  <a:lnTo>
                    <a:pt x="1498852" y="1195565"/>
                  </a:lnTo>
                  <a:lnTo>
                    <a:pt x="1474495" y="1234072"/>
                  </a:lnTo>
                  <a:lnTo>
                    <a:pt x="1448015" y="1271064"/>
                  </a:lnTo>
                  <a:lnTo>
                    <a:pt x="1419497" y="1306458"/>
                  </a:lnTo>
                  <a:lnTo>
                    <a:pt x="1389025" y="1340171"/>
                  </a:lnTo>
                  <a:lnTo>
                    <a:pt x="1356683" y="1372120"/>
                  </a:lnTo>
                  <a:lnTo>
                    <a:pt x="1322555" y="1402221"/>
                  </a:lnTo>
                  <a:lnTo>
                    <a:pt x="1286725" y="1430392"/>
                  </a:lnTo>
                  <a:lnTo>
                    <a:pt x="1249277" y="1456549"/>
                  </a:lnTo>
                  <a:lnTo>
                    <a:pt x="1210296" y="1480609"/>
                  </a:lnTo>
                  <a:lnTo>
                    <a:pt x="1169865" y="1502490"/>
                  </a:lnTo>
                  <a:lnTo>
                    <a:pt x="1128069" y="1522107"/>
                  </a:lnTo>
                  <a:lnTo>
                    <a:pt x="1084991" y="1539379"/>
                  </a:lnTo>
                  <a:lnTo>
                    <a:pt x="1040717" y="1554221"/>
                  </a:lnTo>
                  <a:lnTo>
                    <a:pt x="995329" y="1566552"/>
                  </a:lnTo>
                  <a:lnTo>
                    <a:pt x="948913" y="1576286"/>
                  </a:lnTo>
                  <a:lnTo>
                    <a:pt x="901552" y="1583343"/>
                  </a:lnTo>
                  <a:lnTo>
                    <a:pt x="853331" y="1587637"/>
                  </a:lnTo>
                  <a:lnTo>
                    <a:pt x="804333" y="1589088"/>
                  </a:lnTo>
                  <a:lnTo>
                    <a:pt x="755335" y="1587637"/>
                  </a:lnTo>
                  <a:lnTo>
                    <a:pt x="707114" y="1583343"/>
                  </a:lnTo>
                  <a:lnTo>
                    <a:pt x="659753" y="1576286"/>
                  </a:lnTo>
                  <a:lnTo>
                    <a:pt x="613337" y="1566552"/>
                  </a:lnTo>
                  <a:lnTo>
                    <a:pt x="567949" y="1554221"/>
                  </a:lnTo>
                  <a:lnTo>
                    <a:pt x="523675" y="1539379"/>
                  </a:lnTo>
                  <a:lnTo>
                    <a:pt x="480598" y="1522107"/>
                  </a:lnTo>
                  <a:lnTo>
                    <a:pt x="438801" y="1502490"/>
                  </a:lnTo>
                  <a:lnTo>
                    <a:pt x="398370" y="1480609"/>
                  </a:lnTo>
                  <a:lnTo>
                    <a:pt x="359389" y="1456549"/>
                  </a:lnTo>
                  <a:lnTo>
                    <a:pt x="321941" y="1430392"/>
                  </a:lnTo>
                  <a:lnTo>
                    <a:pt x="286111" y="1402221"/>
                  </a:lnTo>
                  <a:lnTo>
                    <a:pt x="251983" y="1372120"/>
                  </a:lnTo>
                  <a:lnTo>
                    <a:pt x="219641" y="1340171"/>
                  </a:lnTo>
                  <a:lnTo>
                    <a:pt x="189169" y="1306458"/>
                  </a:lnTo>
                  <a:lnTo>
                    <a:pt x="160651" y="1271064"/>
                  </a:lnTo>
                  <a:lnTo>
                    <a:pt x="134171" y="1234072"/>
                  </a:lnTo>
                  <a:lnTo>
                    <a:pt x="109815" y="1195565"/>
                  </a:lnTo>
                  <a:lnTo>
                    <a:pt x="87664" y="1155626"/>
                  </a:lnTo>
                  <a:lnTo>
                    <a:pt x="67805" y="1114339"/>
                  </a:lnTo>
                  <a:lnTo>
                    <a:pt x="50321" y="1071786"/>
                  </a:lnTo>
                  <a:lnTo>
                    <a:pt x="35295" y="1028050"/>
                  </a:lnTo>
                  <a:lnTo>
                    <a:pt x="22813" y="983215"/>
                  </a:lnTo>
                  <a:lnTo>
                    <a:pt x="12958" y="937364"/>
                  </a:lnTo>
                  <a:lnTo>
                    <a:pt x="5815" y="890579"/>
                  </a:lnTo>
                  <a:lnTo>
                    <a:pt x="1467" y="842945"/>
                  </a:lnTo>
                  <a:lnTo>
                    <a:pt x="0" y="794544"/>
                  </a:lnTo>
                  <a:close/>
                </a:path>
              </a:pathLst>
            </a:custGeom>
            <a:noFill/>
            <a:ln w="762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pic>
          <p:nvPicPr>
            <p:cNvPr id="323" name="object 41"/>
            <p:cNvPicPr/>
            <p:nvPr/>
          </p:nvPicPr>
          <p:blipFill>
            <a:blip r:embed="rId12"/>
            <a:stretch/>
          </p:blipFill>
          <p:spPr>
            <a:xfrm>
              <a:off x="8420040" y="3413160"/>
              <a:ext cx="3295440" cy="2502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24" name="object 42"/>
            <p:cNvSpPr/>
            <p:nvPr/>
          </p:nvSpPr>
          <p:spPr>
            <a:xfrm>
              <a:off x="5368680" y="1119240"/>
              <a:ext cx="1608840" cy="1589040"/>
            </a:xfrm>
            <a:custGeom>
              <a:avLst/>
              <a:gdLst>
                <a:gd name="textAreaLeft" fmla="*/ 0 w 1608840"/>
                <a:gd name="textAreaRight" fmla="*/ 1609200 w 1608840"/>
                <a:gd name="textAreaTop" fmla="*/ 0 h 1589040"/>
                <a:gd name="textAreaBottom" fmla="*/ 1589400 h 1589040"/>
              </a:gdLst>
              <a:ahLst/>
              <a:cxnLst/>
              <a:rect l="textAreaLeft" t="textAreaTop" r="textAreaRight" b="textAreaBottom"/>
              <a:pathLst>
                <a:path w="1609090" h="1589404">
                  <a:moveTo>
                    <a:pt x="0" y="794544"/>
                  </a:moveTo>
                  <a:lnTo>
                    <a:pt x="1467" y="746142"/>
                  </a:lnTo>
                  <a:lnTo>
                    <a:pt x="5815" y="698508"/>
                  </a:lnTo>
                  <a:lnTo>
                    <a:pt x="12958" y="651723"/>
                  </a:lnTo>
                  <a:lnTo>
                    <a:pt x="22813" y="605872"/>
                  </a:lnTo>
                  <a:lnTo>
                    <a:pt x="35295" y="561037"/>
                  </a:lnTo>
                  <a:lnTo>
                    <a:pt x="50321" y="517301"/>
                  </a:lnTo>
                  <a:lnTo>
                    <a:pt x="67805" y="474748"/>
                  </a:lnTo>
                  <a:lnTo>
                    <a:pt x="87664" y="433461"/>
                  </a:lnTo>
                  <a:lnTo>
                    <a:pt x="109815" y="393522"/>
                  </a:lnTo>
                  <a:lnTo>
                    <a:pt x="134171" y="355015"/>
                  </a:lnTo>
                  <a:lnTo>
                    <a:pt x="160651" y="318023"/>
                  </a:lnTo>
                  <a:lnTo>
                    <a:pt x="189169" y="282629"/>
                  </a:lnTo>
                  <a:lnTo>
                    <a:pt x="219641" y="248916"/>
                  </a:lnTo>
                  <a:lnTo>
                    <a:pt x="251983" y="216968"/>
                  </a:lnTo>
                  <a:lnTo>
                    <a:pt x="286111" y="186866"/>
                  </a:lnTo>
                  <a:lnTo>
                    <a:pt x="321941" y="158696"/>
                  </a:lnTo>
                  <a:lnTo>
                    <a:pt x="359389" y="132538"/>
                  </a:lnTo>
                  <a:lnTo>
                    <a:pt x="398370" y="108478"/>
                  </a:lnTo>
                  <a:lnTo>
                    <a:pt x="438801" y="86597"/>
                  </a:lnTo>
                  <a:lnTo>
                    <a:pt x="480598" y="66980"/>
                  </a:lnTo>
                  <a:lnTo>
                    <a:pt x="523675" y="49708"/>
                  </a:lnTo>
                  <a:lnTo>
                    <a:pt x="567949" y="34866"/>
                  </a:lnTo>
                  <a:lnTo>
                    <a:pt x="613337" y="22536"/>
                  </a:lnTo>
                  <a:lnTo>
                    <a:pt x="659753" y="12801"/>
                  </a:lnTo>
                  <a:lnTo>
                    <a:pt x="707114" y="5744"/>
                  </a:lnTo>
                  <a:lnTo>
                    <a:pt x="755335" y="1450"/>
                  </a:lnTo>
                  <a:lnTo>
                    <a:pt x="804333" y="0"/>
                  </a:lnTo>
                  <a:lnTo>
                    <a:pt x="853331" y="1450"/>
                  </a:lnTo>
                  <a:lnTo>
                    <a:pt x="901552" y="5744"/>
                  </a:lnTo>
                  <a:lnTo>
                    <a:pt x="948913" y="12801"/>
                  </a:lnTo>
                  <a:lnTo>
                    <a:pt x="995329" y="22536"/>
                  </a:lnTo>
                  <a:lnTo>
                    <a:pt x="1040717" y="34866"/>
                  </a:lnTo>
                  <a:lnTo>
                    <a:pt x="1084991" y="49708"/>
                  </a:lnTo>
                  <a:lnTo>
                    <a:pt x="1128069" y="66980"/>
                  </a:lnTo>
                  <a:lnTo>
                    <a:pt x="1169865" y="86597"/>
                  </a:lnTo>
                  <a:lnTo>
                    <a:pt x="1210296" y="108478"/>
                  </a:lnTo>
                  <a:lnTo>
                    <a:pt x="1249277" y="132538"/>
                  </a:lnTo>
                  <a:lnTo>
                    <a:pt x="1286725" y="158696"/>
                  </a:lnTo>
                  <a:lnTo>
                    <a:pt x="1322555" y="186866"/>
                  </a:lnTo>
                  <a:lnTo>
                    <a:pt x="1356683" y="216968"/>
                  </a:lnTo>
                  <a:lnTo>
                    <a:pt x="1389025" y="248916"/>
                  </a:lnTo>
                  <a:lnTo>
                    <a:pt x="1419497" y="282629"/>
                  </a:lnTo>
                  <a:lnTo>
                    <a:pt x="1448015" y="318023"/>
                  </a:lnTo>
                  <a:lnTo>
                    <a:pt x="1474495" y="355015"/>
                  </a:lnTo>
                  <a:lnTo>
                    <a:pt x="1498852" y="393522"/>
                  </a:lnTo>
                  <a:lnTo>
                    <a:pt x="1521002" y="433461"/>
                  </a:lnTo>
                  <a:lnTo>
                    <a:pt x="1540861" y="474748"/>
                  </a:lnTo>
                  <a:lnTo>
                    <a:pt x="1558345" y="517301"/>
                  </a:lnTo>
                  <a:lnTo>
                    <a:pt x="1573371" y="561037"/>
                  </a:lnTo>
                  <a:lnTo>
                    <a:pt x="1585853" y="605872"/>
                  </a:lnTo>
                  <a:lnTo>
                    <a:pt x="1595708" y="651723"/>
                  </a:lnTo>
                  <a:lnTo>
                    <a:pt x="1602851" y="698508"/>
                  </a:lnTo>
                  <a:lnTo>
                    <a:pt x="1607199" y="746142"/>
                  </a:lnTo>
                  <a:lnTo>
                    <a:pt x="1608667" y="794544"/>
                  </a:lnTo>
                  <a:lnTo>
                    <a:pt x="1607199" y="842945"/>
                  </a:lnTo>
                  <a:lnTo>
                    <a:pt x="1602851" y="890579"/>
                  </a:lnTo>
                  <a:lnTo>
                    <a:pt x="1595708" y="937364"/>
                  </a:lnTo>
                  <a:lnTo>
                    <a:pt x="1585853" y="983215"/>
                  </a:lnTo>
                  <a:lnTo>
                    <a:pt x="1573371" y="1028050"/>
                  </a:lnTo>
                  <a:lnTo>
                    <a:pt x="1558345" y="1071786"/>
                  </a:lnTo>
                  <a:lnTo>
                    <a:pt x="1540861" y="1114339"/>
                  </a:lnTo>
                  <a:lnTo>
                    <a:pt x="1521002" y="1155626"/>
                  </a:lnTo>
                  <a:lnTo>
                    <a:pt x="1498852" y="1195565"/>
                  </a:lnTo>
                  <a:lnTo>
                    <a:pt x="1474495" y="1234072"/>
                  </a:lnTo>
                  <a:lnTo>
                    <a:pt x="1448015" y="1271064"/>
                  </a:lnTo>
                  <a:lnTo>
                    <a:pt x="1419497" y="1306458"/>
                  </a:lnTo>
                  <a:lnTo>
                    <a:pt x="1389025" y="1340171"/>
                  </a:lnTo>
                  <a:lnTo>
                    <a:pt x="1356683" y="1372120"/>
                  </a:lnTo>
                  <a:lnTo>
                    <a:pt x="1322555" y="1402221"/>
                  </a:lnTo>
                  <a:lnTo>
                    <a:pt x="1286725" y="1430392"/>
                  </a:lnTo>
                  <a:lnTo>
                    <a:pt x="1249277" y="1456549"/>
                  </a:lnTo>
                  <a:lnTo>
                    <a:pt x="1210296" y="1480609"/>
                  </a:lnTo>
                  <a:lnTo>
                    <a:pt x="1169865" y="1502490"/>
                  </a:lnTo>
                  <a:lnTo>
                    <a:pt x="1128069" y="1522107"/>
                  </a:lnTo>
                  <a:lnTo>
                    <a:pt x="1084991" y="1539379"/>
                  </a:lnTo>
                  <a:lnTo>
                    <a:pt x="1040717" y="1554221"/>
                  </a:lnTo>
                  <a:lnTo>
                    <a:pt x="995329" y="1566552"/>
                  </a:lnTo>
                  <a:lnTo>
                    <a:pt x="948913" y="1576286"/>
                  </a:lnTo>
                  <a:lnTo>
                    <a:pt x="901552" y="1583343"/>
                  </a:lnTo>
                  <a:lnTo>
                    <a:pt x="853331" y="1587637"/>
                  </a:lnTo>
                  <a:lnTo>
                    <a:pt x="804333" y="1589088"/>
                  </a:lnTo>
                  <a:lnTo>
                    <a:pt x="755335" y="1587637"/>
                  </a:lnTo>
                  <a:lnTo>
                    <a:pt x="707114" y="1583343"/>
                  </a:lnTo>
                  <a:lnTo>
                    <a:pt x="659753" y="1576286"/>
                  </a:lnTo>
                  <a:lnTo>
                    <a:pt x="613337" y="1566552"/>
                  </a:lnTo>
                  <a:lnTo>
                    <a:pt x="567949" y="1554221"/>
                  </a:lnTo>
                  <a:lnTo>
                    <a:pt x="523675" y="1539379"/>
                  </a:lnTo>
                  <a:lnTo>
                    <a:pt x="480598" y="1522107"/>
                  </a:lnTo>
                  <a:lnTo>
                    <a:pt x="438801" y="1502490"/>
                  </a:lnTo>
                  <a:lnTo>
                    <a:pt x="398370" y="1480609"/>
                  </a:lnTo>
                  <a:lnTo>
                    <a:pt x="359389" y="1456549"/>
                  </a:lnTo>
                  <a:lnTo>
                    <a:pt x="321941" y="1430392"/>
                  </a:lnTo>
                  <a:lnTo>
                    <a:pt x="286111" y="1402221"/>
                  </a:lnTo>
                  <a:lnTo>
                    <a:pt x="251983" y="1372120"/>
                  </a:lnTo>
                  <a:lnTo>
                    <a:pt x="219641" y="1340171"/>
                  </a:lnTo>
                  <a:lnTo>
                    <a:pt x="189169" y="1306458"/>
                  </a:lnTo>
                  <a:lnTo>
                    <a:pt x="160651" y="1271064"/>
                  </a:lnTo>
                  <a:lnTo>
                    <a:pt x="134171" y="1234072"/>
                  </a:lnTo>
                  <a:lnTo>
                    <a:pt x="109815" y="1195565"/>
                  </a:lnTo>
                  <a:lnTo>
                    <a:pt x="87664" y="1155626"/>
                  </a:lnTo>
                  <a:lnTo>
                    <a:pt x="67805" y="1114339"/>
                  </a:lnTo>
                  <a:lnTo>
                    <a:pt x="50321" y="1071786"/>
                  </a:lnTo>
                  <a:lnTo>
                    <a:pt x="35295" y="1028050"/>
                  </a:lnTo>
                  <a:lnTo>
                    <a:pt x="22813" y="983215"/>
                  </a:lnTo>
                  <a:lnTo>
                    <a:pt x="12958" y="937364"/>
                  </a:lnTo>
                  <a:lnTo>
                    <a:pt x="5815" y="890579"/>
                  </a:lnTo>
                  <a:lnTo>
                    <a:pt x="1467" y="842945"/>
                  </a:lnTo>
                  <a:lnTo>
                    <a:pt x="0" y="794544"/>
                  </a:lnTo>
                  <a:close/>
                </a:path>
              </a:pathLst>
            </a:custGeom>
            <a:noFill/>
            <a:ln w="762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325" name="object 43"/>
            <p:cNvSpPr/>
            <p:nvPr/>
          </p:nvSpPr>
          <p:spPr>
            <a:xfrm>
              <a:off x="6777000" y="3413160"/>
              <a:ext cx="1608840" cy="1589040"/>
            </a:xfrm>
            <a:custGeom>
              <a:avLst/>
              <a:gdLst>
                <a:gd name="textAreaLeft" fmla="*/ 0 w 1608840"/>
                <a:gd name="textAreaRight" fmla="*/ 1609200 w 1608840"/>
                <a:gd name="textAreaTop" fmla="*/ 0 h 1589040"/>
                <a:gd name="textAreaBottom" fmla="*/ 1589400 h 1589040"/>
              </a:gdLst>
              <a:ahLst/>
              <a:cxnLst/>
              <a:rect l="textAreaLeft" t="textAreaTop" r="textAreaRight" b="textAreaBottom"/>
              <a:pathLst>
                <a:path w="1609090" h="1589404">
                  <a:moveTo>
                    <a:pt x="0" y="794544"/>
                  </a:moveTo>
                  <a:lnTo>
                    <a:pt x="1467" y="746142"/>
                  </a:lnTo>
                  <a:lnTo>
                    <a:pt x="5815" y="698508"/>
                  </a:lnTo>
                  <a:lnTo>
                    <a:pt x="12958" y="651723"/>
                  </a:lnTo>
                  <a:lnTo>
                    <a:pt x="22813" y="605872"/>
                  </a:lnTo>
                  <a:lnTo>
                    <a:pt x="35295" y="561037"/>
                  </a:lnTo>
                  <a:lnTo>
                    <a:pt x="50321" y="517301"/>
                  </a:lnTo>
                  <a:lnTo>
                    <a:pt x="67805" y="474748"/>
                  </a:lnTo>
                  <a:lnTo>
                    <a:pt x="87664" y="433461"/>
                  </a:lnTo>
                  <a:lnTo>
                    <a:pt x="109815" y="393522"/>
                  </a:lnTo>
                  <a:lnTo>
                    <a:pt x="134171" y="355015"/>
                  </a:lnTo>
                  <a:lnTo>
                    <a:pt x="160651" y="318023"/>
                  </a:lnTo>
                  <a:lnTo>
                    <a:pt x="189169" y="282629"/>
                  </a:lnTo>
                  <a:lnTo>
                    <a:pt x="219641" y="248916"/>
                  </a:lnTo>
                  <a:lnTo>
                    <a:pt x="251983" y="216968"/>
                  </a:lnTo>
                  <a:lnTo>
                    <a:pt x="286111" y="186866"/>
                  </a:lnTo>
                  <a:lnTo>
                    <a:pt x="321941" y="158696"/>
                  </a:lnTo>
                  <a:lnTo>
                    <a:pt x="359389" y="132538"/>
                  </a:lnTo>
                  <a:lnTo>
                    <a:pt x="398370" y="108478"/>
                  </a:lnTo>
                  <a:lnTo>
                    <a:pt x="438801" y="86597"/>
                  </a:lnTo>
                  <a:lnTo>
                    <a:pt x="480598" y="66980"/>
                  </a:lnTo>
                  <a:lnTo>
                    <a:pt x="523675" y="49708"/>
                  </a:lnTo>
                  <a:lnTo>
                    <a:pt x="567949" y="34866"/>
                  </a:lnTo>
                  <a:lnTo>
                    <a:pt x="613337" y="22536"/>
                  </a:lnTo>
                  <a:lnTo>
                    <a:pt x="659753" y="12801"/>
                  </a:lnTo>
                  <a:lnTo>
                    <a:pt x="707114" y="5744"/>
                  </a:lnTo>
                  <a:lnTo>
                    <a:pt x="755335" y="1450"/>
                  </a:lnTo>
                  <a:lnTo>
                    <a:pt x="804333" y="0"/>
                  </a:lnTo>
                  <a:lnTo>
                    <a:pt x="853331" y="1450"/>
                  </a:lnTo>
                  <a:lnTo>
                    <a:pt x="901552" y="5744"/>
                  </a:lnTo>
                  <a:lnTo>
                    <a:pt x="948913" y="12801"/>
                  </a:lnTo>
                  <a:lnTo>
                    <a:pt x="995329" y="22536"/>
                  </a:lnTo>
                  <a:lnTo>
                    <a:pt x="1040717" y="34866"/>
                  </a:lnTo>
                  <a:lnTo>
                    <a:pt x="1084991" y="49708"/>
                  </a:lnTo>
                  <a:lnTo>
                    <a:pt x="1128069" y="66980"/>
                  </a:lnTo>
                  <a:lnTo>
                    <a:pt x="1169865" y="86597"/>
                  </a:lnTo>
                  <a:lnTo>
                    <a:pt x="1210296" y="108478"/>
                  </a:lnTo>
                  <a:lnTo>
                    <a:pt x="1249277" y="132538"/>
                  </a:lnTo>
                  <a:lnTo>
                    <a:pt x="1286725" y="158696"/>
                  </a:lnTo>
                  <a:lnTo>
                    <a:pt x="1322555" y="186866"/>
                  </a:lnTo>
                  <a:lnTo>
                    <a:pt x="1356683" y="216968"/>
                  </a:lnTo>
                  <a:lnTo>
                    <a:pt x="1389025" y="248916"/>
                  </a:lnTo>
                  <a:lnTo>
                    <a:pt x="1419497" y="282629"/>
                  </a:lnTo>
                  <a:lnTo>
                    <a:pt x="1448015" y="318023"/>
                  </a:lnTo>
                  <a:lnTo>
                    <a:pt x="1474495" y="355015"/>
                  </a:lnTo>
                  <a:lnTo>
                    <a:pt x="1498852" y="393522"/>
                  </a:lnTo>
                  <a:lnTo>
                    <a:pt x="1521002" y="433461"/>
                  </a:lnTo>
                  <a:lnTo>
                    <a:pt x="1540861" y="474748"/>
                  </a:lnTo>
                  <a:lnTo>
                    <a:pt x="1558345" y="517301"/>
                  </a:lnTo>
                  <a:lnTo>
                    <a:pt x="1573371" y="561037"/>
                  </a:lnTo>
                  <a:lnTo>
                    <a:pt x="1585853" y="605872"/>
                  </a:lnTo>
                  <a:lnTo>
                    <a:pt x="1595708" y="651723"/>
                  </a:lnTo>
                  <a:lnTo>
                    <a:pt x="1602851" y="698508"/>
                  </a:lnTo>
                  <a:lnTo>
                    <a:pt x="1607199" y="746142"/>
                  </a:lnTo>
                  <a:lnTo>
                    <a:pt x="1608667" y="794544"/>
                  </a:lnTo>
                  <a:lnTo>
                    <a:pt x="1607199" y="842945"/>
                  </a:lnTo>
                  <a:lnTo>
                    <a:pt x="1602851" y="890579"/>
                  </a:lnTo>
                  <a:lnTo>
                    <a:pt x="1595708" y="937364"/>
                  </a:lnTo>
                  <a:lnTo>
                    <a:pt x="1585853" y="983215"/>
                  </a:lnTo>
                  <a:lnTo>
                    <a:pt x="1573371" y="1028050"/>
                  </a:lnTo>
                  <a:lnTo>
                    <a:pt x="1558345" y="1071786"/>
                  </a:lnTo>
                  <a:lnTo>
                    <a:pt x="1540861" y="1114339"/>
                  </a:lnTo>
                  <a:lnTo>
                    <a:pt x="1521002" y="1155626"/>
                  </a:lnTo>
                  <a:lnTo>
                    <a:pt x="1498852" y="1195565"/>
                  </a:lnTo>
                  <a:lnTo>
                    <a:pt x="1474495" y="1234072"/>
                  </a:lnTo>
                  <a:lnTo>
                    <a:pt x="1448015" y="1271064"/>
                  </a:lnTo>
                  <a:lnTo>
                    <a:pt x="1419497" y="1306458"/>
                  </a:lnTo>
                  <a:lnTo>
                    <a:pt x="1389025" y="1340171"/>
                  </a:lnTo>
                  <a:lnTo>
                    <a:pt x="1356683" y="1372120"/>
                  </a:lnTo>
                  <a:lnTo>
                    <a:pt x="1322555" y="1402221"/>
                  </a:lnTo>
                  <a:lnTo>
                    <a:pt x="1286725" y="1430392"/>
                  </a:lnTo>
                  <a:lnTo>
                    <a:pt x="1249277" y="1456549"/>
                  </a:lnTo>
                  <a:lnTo>
                    <a:pt x="1210296" y="1480609"/>
                  </a:lnTo>
                  <a:lnTo>
                    <a:pt x="1169865" y="1502490"/>
                  </a:lnTo>
                  <a:lnTo>
                    <a:pt x="1128069" y="1522107"/>
                  </a:lnTo>
                  <a:lnTo>
                    <a:pt x="1084991" y="1539379"/>
                  </a:lnTo>
                  <a:lnTo>
                    <a:pt x="1040717" y="1554221"/>
                  </a:lnTo>
                  <a:lnTo>
                    <a:pt x="995329" y="1566552"/>
                  </a:lnTo>
                  <a:lnTo>
                    <a:pt x="948913" y="1576286"/>
                  </a:lnTo>
                  <a:lnTo>
                    <a:pt x="901552" y="1583343"/>
                  </a:lnTo>
                  <a:lnTo>
                    <a:pt x="853331" y="1587637"/>
                  </a:lnTo>
                  <a:lnTo>
                    <a:pt x="804333" y="1589088"/>
                  </a:lnTo>
                  <a:lnTo>
                    <a:pt x="755335" y="1587637"/>
                  </a:lnTo>
                  <a:lnTo>
                    <a:pt x="707114" y="1583343"/>
                  </a:lnTo>
                  <a:lnTo>
                    <a:pt x="659753" y="1576286"/>
                  </a:lnTo>
                  <a:lnTo>
                    <a:pt x="613337" y="1566552"/>
                  </a:lnTo>
                  <a:lnTo>
                    <a:pt x="567949" y="1554221"/>
                  </a:lnTo>
                  <a:lnTo>
                    <a:pt x="523675" y="1539379"/>
                  </a:lnTo>
                  <a:lnTo>
                    <a:pt x="480598" y="1522107"/>
                  </a:lnTo>
                  <a:lnTo>
                    <a:pt x="438801" y="1502490"/>
                  </a:lnTo>
                  <a:lnTo>
                    <a:pt x="398370" y="1480609"/>
                  </a:lnTo>
                  <a:lnTo>
                    <a:pt x="359389" y="1456549"/>
                  </a:lnTo>
                  <a:lnTo>
                    <a:pt x="321941" y="1430392"/>
                  </a:lnTo>
                  <a:lnTo>
                    <a:pt x="286111" y="1402221"/>
                  </a:lnTo>
                  <a:lnTo>
                    <a:pt x="251983" y="1372120"/>
                  </a:lnTo>
                  <a:lnTo>
                    <a:pt x="219641" y="1340171"/>
                  </a:lnTo>
                  <a:lnTo>
                    <a:pt x="189169" y="1306458"/>
                  </a:lnTo>
                  <a:lnTo>
                    <a:pt x="160651" y="1271064"/>
                  </a:lnTo>
                  <a:lnTo>
                    <a:pt x="134171" y="1234072"/>
                  </a:lnTo>
                  <a:lnTo>
                    <a:pt x="109815" y="1195565"/>
                  </a:lnTo>
                  <a:lnTo>
                    <a:pt x="87664" y="1155626"/>
                  </a:lnTo>
                  <a:lnTo>
                    <a:pt x="67805" y="1114339"/>
                  </a:lnTo>
                  <a:lnTo>
                    <a:pt x="50321" y="1071786"/>
                  </a:lnTo>
                  <a:lnTo>
                    <a:pt x="35295" y="1028050"/>
                  </a:lnTo>
                  <a:lnTo>
                    <a:pt x="22813" y="983215"/>
                  </a:lnTo>
                  <a:lnTo>
                    <a:pt x="12958" y="937364"/>
                  </a:lnTo>
                  <a:lnTo>
                    <a:pt x="5815" y="890579"/>
                  </a:lnTo>
                  <a:lnTo>
                    <a:pt x="1467" y="842945"/>
                  </a:lnTo>
                  <a:lnTo>
                    <a:pt x="0" y="794544"/>
                  </a:lnTo>
                  <a:close/>
                </a:path>
              </a:pathLst>
            </a:custGeom>
            <a:noFill/>
            <a:ln w="762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326" name="object 44"/>
            <p:cNvSpPr/>
            <p:nvPr/>
          </p:nvSpPr>
          <p:spPr>
            <a:xfrm>
              <a:off x="2699640" y="1117440"/>
              <a:ext cx="1608840" cy="1589040"/>
            </a:xfrm>
            <a:custGeom>
              <a:avLst/>
              <a:gdLst>
                <a:gd name="textAreaLeft" fmla="*/ 0 w 1608840"/>
                <a:gd name="textAreaRight" fmla="*/ 1609200 w 1608840"/>
                <a:gd name="textAreaTop" fmla="*/ 0 h 1589040"/>
                <a:gd name="textAreaBottom" fmla="*/ 1589400 h 1589040"/>
              </a:gdLst>
              <a:ahLst/>
              <a:cxnLst/>
              <a:rect l="textAreaLeft" t="textAreaTop" r="textAreaRight" b="textAreaBottom"/>
              <a:pathLst>
                <a:path w="1609089" h="1589404">
                  <a:moveTo>
                    <a:pt x="0" y="794544"/>
                  </a:moveTo>
                  <a:lnTo>
                    <a:pt x="1467" y="746142"/>
                  </a:lnTo>
                  <a:lnTo>
                    <a:pt x="5815" y="698508"/>
                  </a:lnTo>
                  <a:lnTo>
                    <a:pt x="12958" y="651723"/>
                  </a:lnTo>
                  <a:lnTo>
                    <a:pt x="22813" y="605872"/>
                  </a:lnTo>
                  <a:lnTo>
                    <a:pt x="35295" y="561037"/>
                  </a:lnTo>
                  <a:lnTo>
                    <a:pt x="50321" y="517301"/>
                  </a:lnTo>
                  <a:lnTo>
                    <a:pt x="67805" y="474748"/>
                  </a:lnTo>
                  <a:lnTo>
                    <a:pt x="87664" y="433461"/>
                  </a:lnTo>
                  <a:lnTo>
                    <a:pt x="109815" y="393522"/>
                  </a:lnTo>
                  <a:lnTo>
                    <a:pt x="134171" y="355015"/>
                  </a:lnTo>
                  <a:lnTo>
                    <a:pt x="160651" y="318023"/>
                  </a:lnTo>
                  <a:lnTo>
                    <a:pt x="189169" y="282629"/>
                  </a:lnTo>
                  <a:lnTo>
                    <a:pt x="219641" y="248916"/>
                  </a:lnTo>
                  <a:lnTo>
                    <a:pt x="251983" y="216968"/>
                  </a:lnTo>
                  <a:lnTo>
                    <a:pt x="286111" y="186866"/>
                  </a:lnTo>
                  <a:lnTo>
                    <a:pt x="321941" y="158696"/>
                  </a:lnTo>
                  <a:lnTo>
                    <a:pt x="359389" y="132538"/>
                  </a:lnTo>
                  <a:lnTo>
                    <a:pt x="398370" y="108478"/>
                  </a:lnTo>
                  <a:lnTo>
                    <a:pt x="438801" y="86597"/>
                  </a:lnTo>
                  <a:lnTo>
                    <a:pt x="480598" y="66980"/>
                  </a:lnTo>
                  <a:lnTo>
                    <a:pt x="523675" y="49708"/>
                  </a:lnTo>
                  <a:lnTo>
                    <a:pt x="567949" y="34866"/>
                  </a:lnTo>
                  <a:lnTo>
                    <a:pt x="613337" y="22536"/>
                  </a:lnTo>
                  <a:lnTo>
                    <a:pt x="659753" y="12801"/>
                  </a:lnTo>
                  <a:lnTo>
                    <a:pt x="707114" y="5744"/>
                  </a:lnTo>
                  <a:lnTo>
                    <a:pt x="755335" y="1450"/>
                  </a:lnTo>
                  <a:lnTo>
                    <a:pt x="804333" y="0"/>
                  </a:lnTo>
                  <a:lnTo>
                    <a:pt x="853331" y="1450"/>
                  </a:lnTo>
                  <a:lnTo>
                    <a:pt x="901552" y="5744"/>
                  </a:lnTo>
                  <a:lnTo>
                    <a:pt x="948913" y="12801"/>
                  </a:lnTo>
                  <a:lnTo>
                    <a:pt x="995329" y="22536"/>
                  </a:lnTo>
                  <a:lnTo>
                    <a:pt x="1040717" y="34866"/>
                  </a:lnTo>
                  <a:lnTo>
                    <a:pt x="1084991" y="49708"/>
                  </a:lnTo>
                  <a:lnTo>
                    <a:pt x="1128069" y="66980"/>
                  </a:lnTo>
                  <a:lnTo>
                    <a:pt x="1169865" y="86597"/>
                  </a:lnTo>
                  <a:lnTo>
                    <a:pt x="1210296" y="108478"/>
                  </a:lnTo>
                  <a:lnTo>
                    <a:pt x="1249277" y="132538"/>
                  </a:lnTo>
                  <a:lnTo>
                    <a:pt x="1286725" y="158696"/>
                  </a:lnTo>
                  <a:lnTo>
                    <a:pt x="1322555" y="186866"/>
                  </a:lnTo>
                  <a:lnTo>
                    <a:pt x="1356683" y="216968"/>
                  </a:lnTo>
                  <a:lnTo>
                    <a:pt x="1389025" y="248916"/>
                  </a:lnTo>
                  <a:lnTo>
                    <a:pt x="1419497" y="282629"/>
                  </a:lnTo>
                  <a:lnTo>
                    <a:pt x="1448015" y="318023"/>
                  </a:lnTo>
                  <a:lnTo>
                    <a:pt x="1474495" y="355015"/>
                  </a:lnTo>
                  <a:lnTo>
                    <a:pt x="1498852" y="393522"/>
                  </a:lnTo>
                  <a:lnTo>
                    <a:pt x="1521002" y="433461"/>
                  </a:lnTo>
                  <a:lnTo>
                    <a:pt x="1540861" y="474748"/>
                  </a:lnTo>
                  <a:lnTo>
                    <a:pt x="1558345" y="517301"/>
                  </a:lnTo>
                  <a:lnTo>
                    <a:pt x="1573371" y="561037"/>
                  </a:lnTo>
                  <a:lnTo>
                    <a:pt x="1585853" y="605872"/>
                  </a:lnTo>
                  <a:lnTo>
                    <a:pt x="1595708" y="651723"/>
                  </a:lnTo>
                  <a:lnTo>
                    <a:pt x="1602851" y="698508"/>
                  </a:lnTo>
                  <a:lnTo>
                    <a:pt x="1607199" y="746142"/>
                  </a:lnTo>
                  <a:lnTo>
                    <a:pt x="1608667" y="794544"/>
                  </a:lnTo>
                  <a:lnTo>
                    <a:pt x="1607199" y="842945"/>
                  </a:lnTo>
                  <a:lnTo>
                    <a:pt x="1602851" y="890579"/>
                  </a:lnTo>
                  <a:lnTo>
                    <a:pt x="1595708" y="937364"/>
                  </a:lnTo>
                  <a:lnTo>
                    <a:pt x="1585853" y="983215"/>
                  </a:lnTo>
                  <a:lnTo>
                    <a:pt x="1573371" y="1028050"/>
                  </a:lnTo>
                  <a:lnTo>
                    <a:pt x="1558345" y="1071786"/>
                  </a:lnTo>
                  <a:lnTo>
                    <a:pt x="1540861" y="1114339"/>
                  </a:lnTo>
                  <a:lnTo>
                    <a:pt x="1521002" y="1155626"/>
                  </a:lnTo>
                  <a:lnTo>
                    <a:pt x="1498852" y="1195565"/>
                  </a:lnTo>
                  <a:lnTo>
                    <a:pt x="1474495" y="1234072"/>
                  </a:lnTo>
                  <a:lnTo>
                    <a:pt x="1448015" y="1271064"/>
                  </a:lnTo>
                  <a:lnTo>
                    <a:pt x="1419497" y="1306458"/>
                  </a:lnTo>
                  <a:lnTo>
                    <a:pt x="1389025" y="1340171"/>
                  </a:lnTo>
                  <a:lnTo>
                    <a:pt x="1356683" y="1372120"/>
                  </a:lnTo>
                  <a:lnTo>
                    <a:pt x="1322555" y="1402221"/>
                  </a:lnTo>
                  <a:lnTo>
                    <a:pt x="1286725" y="1430392"/>
                  </a:lnTo>
                  <a:lnTo>
                    <a:pt x="1249277" y="1456549"/>
                  </a:lnTo>
                  <a:lnTo>
                    <a:pt x="1210296" y="1480609"/>
                  </a:lnTo>
                  <a:lnTo>
                    <a:pt x="1169865" y="1502490"/>
                  </a:lnTo>
                  <a:lnTo>
                    <a:pt x="1128069" y="1522107"/>
                  </a:lnTo>
                  <a:lnTo>
                    <a:pt x="1084991" y="1539379"/>
                  </a:lnTo>
                  <a:lnTo>
                    <a:pt x="1040717" y="1554221"/>
                  </a:lnTo>
                  <a:lnTo>
                    <a:pt x="995329" y="1566552"/>
                  </a:lnTo>
                  <a:lnTo>
                    <a:pt x="948913" y="1576286"/>
                  </a:lnTo>
                  <a:lnTo>
                    <a:pt x="901552" y="1583343"/>
                  </a:lnTo>
                  <a:lnTo>
                    <a:pt x="853331" y="1587637"/>
                  </a:lnTo>
                  <a:lnTo>
                    <a:pt x="804333" y="1589088"/>
                  </a:lnTo>
                  <a:lnTo>
                    <a:pt x="755335" y="1587637"/>
                  </a:lnTo>
                  <a:lnTo>
                    <a:pt x="707114" y="1583343"/>
                  </a:lnTo>
                  <a:lnTo>
                    <a:pt x="659753" y="1576286"/>
                  </a:lnTo>
                  <a:lnTo>
                    <a:pt x="613337" y="1566552"/>
                  </a:lnTo>
                  <a:lnTo>
                    <a:pt x="567949" y="1554221"/>
                  </a:lnTo>
                  <a:lnTo>
                    <a:pt x="523675" y="1539379"/>
                  </a:lnTo>
                  <a:lnTo>
                    <a:pt x="480598" y="1522107"/>
                  </a:lnTo>
                  <a:lnTo>
                    <a:pt x="438801" y="1502490"/>
                  </a:lnTo>
                  <a:lnTo>
                    <a:pt x="398370" y="1480609"/>
                  </a:lnTo>
                  <a:lnTo>
                    <a:pt x="359389" y="1456549"/>
                  </a:lnTo>
                  <a:lnTo>
                    <a:pt x="321941" y="1430392"/>
                  </a:lnTo>
                  <a:lnTo>
                    <a:pt x="286111" y="1402221"/>
                  </a:lnTo>
                  <a:lnTo>
                    <a:pt x="251983" y="1372120"/>
                  </a:lnTo>
                  <a:lnTo>
                    <a:pt x="219641" y="1340171"/>
                  </a:lnTo>
                  <a:lnTo>
                    <a:pt x="189169" y="1306458"/>
                  </a:lnTo>
                  <a:lnTo>
                    <a:pt x="160651" y="1271064"/>
                  </a:lnTo>
                  <a:lnTo>
                    <a:pt x="134171" y="1234072"/>
                  </a:lnTo>
                  <a:lnTo>
                    <a:pt x="109815" y="1195565"/>
                  </a:lnTo>
                  <a:lnTo>
                    <a:pt x="87664" y="1155626"/>
                  </a:lnTo>
                  <a:lnTo>
                    <a:pt x="67805" y="1114339"/>
                  </a:lnTo>
                  <a:lnTo>
                    <a:pt x="50321" y="1071786"/>
                  </a:lnTo>
                  <a:lnTo>
                    <a:pt x="35295" y="1028050"/>
                  </a:lnTo>
                  <a:lnTo>
                    <a:pt x="22813" y="983215"/>
                  </a:lnTo>
                  <a:lnTo>
                    <a:pt x="12958" y="937364"/>
                  </a:lnTo>
                  <a:lnTo>
                    <a:pt x="5815" y="890579"/>
                  </a:lnTo>
                  <a:lnTo>
                    <a:pt x="1467" y="842945"/>
                  </a:lnTo>
                  <a:lnTo>
                    <a:pt x="0" y="794544"/>
                  </a:lnTo>
                  <a:close/>
                </a:path>
              </a:pathLst>
            </a:custGeom>
            <a:noFill/>
            <a:ln w="762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327" name="object 45"/>
            <p:cNvSpPr/>
            <p:nvPr/>
          </p:nvSpPr>
          <p:spPr>
            <a:xfrm>
              <a:off x="8126640" y="1116720"/>
              <a:ext cx="1608840" cy="1589040"/>
            </a:xfrm>
            <a:custGeom>
              <a:avLst/>
              <a:gdLst>
                <a:gd name="textAreaLeft" fmla="*/ 0 w 1608840"/>
                <a:gd name="textAreaRight" fmla="*/ 1609200 w 1608840"/>
                <a:gd name="textAreaTop" fmla="*/ 0 h 1589040"/>
                <a:gd name="textAreaBottom" fmla="*/ 1589400 h 1589040"/>
              </a:gdLst>
              <a:ahLst/>
              <a:cxnLst/>
              <a:rect l="textAreaLeft" t="textAreaTop" r="textAreaRight" b="textAreaBottom"/>
              <a:pathLst>
                <a:path w="1609090" h="1589404">
                  <a:moveTo>
                    <a:pt x="0" y="794544"/>
                  </a:moveTo>
                  <a:lnTo>
                    <a:pt x="1467" y="746142"/>
                  </a:lnTo>
                  <a:lnTo>
                    <a:pt x="5815" y="698508"/>
                  </a:lnTo>
                  <a:lnTo>
                    <a:pt x="12958" y="651723"/>
                  </a:lnTo>
                  <a:lnTo>
                    <a:pt x="22813" y="605872"/>
                  </a:lnTo>
                  <a:lnTo>
                    <a:pt x="35295" y="561037"/>
                  </a:lnTo>
                  <a:lnTo>
                    <a:pt x="50321" y="517301"/>
                  </a:lnTo>
                  <a:lnTo>
                    <a:pt x="67805" y="474748"/>
                  </a:lnTo>
                  <a:lnTo>
                    <a:pt x="87664" y="433461"/>
                  </a:lnTo>
                  <a:lnTo>
                    <a:pt x="109815" y="393522"/>
                  </a:lnTo>
                  <a:lnTo>
                    <a:pt x="134171" y="355015"/>
                  </a:lnTo>
                  <a:lnTo>
                    <a:pt x="160651" y="318023"/>
                  </a:lnTo>
                  <a:lnTo>
                    <a:pt x="189169" y="282629"/>
                  </a:lnTo>
                  <a:lnTo>
                    <a:pt x="219641" y="248916"/>
                  </a:lnTo>
                  <a:lnTo>
                    <a:pt x="251983" y="216968"/>
                  </a:lnTo>
                  <a:lnTo>
                    <a:pt x="286111" y="186866"/>
                  </a:lnTo>
                  <a:lnTo>
                    <a:pt x="321941" y="158696"/>
                  </a:lnTo>
                  <a:lnTo>
                    <a:pt x="359389" y="132538"/>
                  </a:lnTo>
                  <a:lnTo>
                    <a:pt x="398370" y="108478"/>
                  </a:lnTo>
                  <a:lnTo>
                    <a:pt x="438801" y="86597"/>
                  </a:lnTo>
                  <a:lnTo>
                    <a:pt x="480598" y="66980"/>
                  </a:lnTo>
                  <a:lnTo>
                    <a:pt x="523675" y="49708"/>
                  </a:lnTo>
                  <a:lnTo>
                    <a:pt x="567949" y="34866"/>
                  </a:lnTo>
                  <a:lnTo>
                    <a:pt x="613337" y="22536"/>
                  </a:lnTo>
                  <a:lnTo>
                    <a:pt x="659753" y="12801"/>
                  </a:lnTo>
                  <a:lnTo>
                    <a:pt x="707114" y="5744"/>
                  </a:lnTo>
                  <a:lnTo>
                    <a:pt x="755335" y="1450"/>
                  </a:lnTo>
                  <a:lnTo>
                    <a:pt x="804333" y="0"/>
                  </a:lnTo>
                  <a:lnTo>
                    <a:pt x="853331" y="1450"/>
                  </a:lnTo>
                  <a:lnTo>
                    <a:pt x="901552" y="5744"/>
                  </a:lnTo>
                  <a:lnTo>
                    <a:pt x="948913" y="12801"/>
                  </a:lnTo>
                  <a:lnTo>
                    <a:pt x="995329" y="22536"/>
                  </a:lnTo>
                  <a:lnTo>
                    <a:pt x="1040717" y="34866"/>
                  </a:lnTo>
                  <a:lnTo>
                    <a:pt x="1084991" y="49708"/>
                  </a:lnTo>
                  <a:lnTo>
                    <a:pt x="1128069" y="66980"/>
                  </a:lnTo>
                  <a:lnTo>
                    <a:pt x="1169865" y="86597"/>
                  </a:lnTo>
                  <a:lnTo>
                    <a:pt x="1210296" y="108478"/>
                  </a:lnTo>
                  <a:lnTo>
                    <a:pt x="1249277" y="132538"/>
                  </a:lnTo>
                  <a:lnTo>
                    <a:pt x="1286725" y="158696"/>
                  </a:lnTo>
                  <a:lnTo>
                    <a:pt x="1322555" y="186866"/>
                  </a:lnTo>
                  <a:lnTo>
                    <a:pt x="1356683" y="216968"/>
                  </a:lnTo>
                  <a:lnTo>
                    <a:pt x="1389025" y="248916"/>
                  </a:lnTo>
                  <a:lnTo>
                    <a:pt x="1419497" y="282629"/>
                  </a:lnTo>
                  <a:lnTo>
                    <a:pt x="1448015" y="318023"/>
                  </a:lnTo>
                  <a:lnTo>
                    <a:pt x="1474495" y="355015"/>
                  </a:lnTo>
                  <a:lnTo>
                    <a:pt x="1498852" y="393522"/>
                  </a:lnTo>
                  <a:lnTo>
                    <a:pt x="1521002" y="433461"/>
                  </a:lnTo>
                  <a:lnTo>
                    <a:pt x="1540861" y="474748"/>
                  </a:lnTo>
                  <a:lnTo>
                    <a:pt x="1558345" y="517301"/>
                  </a:lnTo>
                  <a:lnTo>
                    <a:pt x="1573371" y="561037"/>
                  </a:lnTo>
                  <a:lnTo>
                    <a:pt x="1585853" y="605872"/>
                  </a:lnTo>
                  <a:lnTo>
                    <a:pt x="1595708" y="651723"/>
                  </a:lnTo>
                  <a:lnTo>
                    <a:pt x="1602851" y="698508"/>
                  </a:lnTo>
                  <a:lnTo>
                    <a:pt x="1607199" y="746142"/>
                  </a:lnTo>
                  <a:lnTo>
                    <a:pt x="1608667" y="794544"/>
                  </a:lnTo>
                  <a:lnTo>
                    <a:pt x="1607199" y="842945"/>
                  </a:lnTo>
                  <a:lnTo>
                    <a:pt x="1602851" y="890579"/>
                  </a:lnTo>
                  <a:lnTo>
                    <a:pt x="1595708" y="937364"/>
                  </a:lnTo>
                  <a:lnTo>
                    <a:pt x="1585853" y="983215"/>
                  </a:lnTo>
                  <a:lnTo>
                    <a:pt x="1573371" y="1028050"/>
                  </a:lnTo>
                  <a:lnTo>
                    <a:pt x="1558345" y="1071786"/>
                  </a:lnTo>
                  <a:lnTo>
                    <a:pt x="1540861" y="1114339"/>
                  </a:lnTo>
                  <a:lnTo>
                    <a:pt x="1521002" y="1155626"/>
                  </a:lnTo>
                  <a:lnTo>
                    <a:pt x="1498852" y="1195565"/>
                  </a:lnTo>
                  <a:lnTo>
                    <a:pt x="1474495" y="1234072"/>
                  </a:lnTo>
                  <a:lnTo>
                    <a:pt x="1448015" y="1271064"/>
                  </a:lnTo>
                  <a:lnTo>
                    <a:pt x="1419497" y="1306458"/>
                  </a:lnTo>
                  <a:lnTo>
                    <a:pt x="1389025" y="1340171"/>
                  </a:lnTo>
                  <a:lnTo>
                    <a:pt x="1356683" y="1372120"/>
                  </a:lnTo>
                  <a:lnTo>
                    <a:pt x="1322555" y="1402221"/>
                  </a:lnTo>
                  <a:lnTo>
                    <a:pt x="1286725" y="1430392"/>
                  </a:lnTo>
                  <a:lnTo>
                    <a:pt x="1249277" y="1456549"/>
                  </a:lnTo>
                  <a:lnTo>
                    <a:pt x="1210296" y="1480609"/>
                  </a:lnTo>
                  <a:lnTo>
                    <a:pt x="1169865" y="1502490"/>
                  </a:lnTo>
                  <a:lnTo>
                    <a:pt x="1128069" y="1522107"/>
                  </a:lnTo>
                  <a:lnTo>
                    <a:pt x="1084991" y="1539379"/>
                  </a:lnTo>
                  <a:lnTo>
                    <a:pt x="1040717" y="1554221"/>
                  </a:lnTo>
                  <a:lnTo>
                    <a:pt x="995329" y="1566552"/>
                  </a:lnTo>
                  <a:lnTo>
                    <a:pt x="948913" y="1576286"/>
                  </a:lnTo>
                  <a:lnTo>
                    <a:pt x="901552" y="1583343"/>
                  </a:lnTo>
                  <a:lnTo>
                    <a:pt x="853331" y="1587637"/>
                  </a:lnTo>
                  <a:lnTo>
                    <a:pt x="804333" y="1589088"/>
                  </a:lnTo>
                  <a:lnTo>
                    <a:pt x="755335" y="1587637"/>
                  </a:lnTo>
                  <a:lnTo>
                    <a:pt x="707114" y="1583343"/>
                  </a:lnTo>
                  <a:lnTo>
                    <a:pt x="659753" y="1576286"/>
                  </a:lnTo>
                  <a:lnTo>
                    <a:pt x="613337" y="1566552"/>
                  </a:lnTo>
                  <a:lnTo>
                    <a:pt x="567949" y="1554221"/>
                  </a:lnTo>
                  <a:lnTo>
                    <a:pt x="523675" y="1539379"/>
                  </a:lnTo>
                  <a:lnTo>
                    <a:pt x="480598" y="1522107"/>
                  </a:lnTo>
                  <a:lnTo>
                    <a:pt x="438801" y="1502490"/>
                  </a:lnTo>
                  <a:lnTo>
                    <a:pt x="398370" y="1480609"/>
                  </a:lnTo>
                  <a:lnTo>
                    <a:pt x="359389" y="1456549"/>
                  </a:lnTo>
                  <a:lnTo>
                    <a:pt x="321941" y="1430392"/>
                  </a:lnTo>
                  <a:lnTo>
                    <a:pt x="286111" y="1402221"/>
                  </a:lnTo>
                  <a:lnTo>
                    <a:pt x="251983" y="1372120"/>
                  </a:lnTo>
                  <a:lnTo>
                    <a:pt x="219641" y="1340171"/>
                  </a:lnTo>
                  <a:lnTo>
                    <a:pt x="189169" y="1306458"/>
                  </a:lnTo>
                  <a:lnTo>
                    <a:pt x="160651" y="1271064"/>
                  </a:lnTo>
                  <a:lnTo>
                    <a:pt x="134171" y="1234072"/>
                  </a:lnTo>
                  <a:lnTo>
                    <a:pt x="109815" y="1195565"/>
                  </a:lnTo>
                  <a:lnTo>
                    <a:pt x="87664" y="1155626"/>
                  </a:lnTo>
                  <a:lnTo>
                    <a:pt x="67805" y="1114339"/>
                  </a:lnTo>
                  <a:lnTo>
                    <a:pt x="50321" y="1071786"/>
                  </a:lnTo>
                  <a:lnTo>
                    <a:pt x="35295" y="1028050"/>
                  </a:lnTo>
                  <a:lnTo>
                    <a:pt x="22813" y="983215"/>
                  </a:lnTo>
                  <a:lnTo>
                    <a:pt x="12958" y="937364"/>
                  </a:lnTo>
                  <a:lnTo>
                    <a:pt x="5815" y="890579"/>
                  </a:lnTo>
                  <a:lnTo>
                    <a:pt x="1467" y="842945"/>
                  </a:lnTo>
                  <a:lnTo>
                    <a:pt x="0" y="794544"/>
                  </a:lnTo>
                  <a:close/>
                </a:path>
              </a:pathLst>
            </a:custGeom>
            <a:noFill/>
            <a:ln w="76200">
              <a:solidFill>
                <a:srgbClr val="000000">
                  <a:lumMod val="75000"/>
                  <a:lumOff val="25000"/>
                </a:srgbClr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328" name="object 47"/>
          <p:cNvSpPr/>
          <p:nvPr/>
        </p:nvSpPr>
        <p:spPr>
          <a:xfrm>
            <a:off x="8281800" y="1257840"/>
            <a:ext cx="3593880" cy="32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  <a:tabLst>
                <a:tab pos="5221080" algn="l"/>
              </a:tabLst>
            </a:pPr>
            <a:r>
              <a:rPr lang="it-IT" sz="2000" b="1" u="none" strike="noStrike" spc="-20">
                <a:solidFill>
                  <a:schemeClr val="dk1"/>
                </a:solidFill>
                <a:effectLst/>
                <a:uFillTx/>
                <a:latin typeface="Calibri"/>
              </a:rPr>
              <a:t>                             …</a:t>
            </a:r>
            <a:r>
              <a:rPr lang="it-IT" sz="1800" b="1" u="none" strike="noStrike" spc="-20">
                <a:solidFill>
                  <a:schemeClr val="dk1"/>
                </a:solidFill>
                <a:effectLst/>
                <a:uFillTx/>
                <a:latin typeface="Calibri"/>
              </a:rPr>
              <a:t>alla DIMISSIONE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9" name="Rettangolo 46"/>
          <p:cNvSpPr/>
          <p:nvPr/>
        </p:nvSpPr>
        <p:spPr>
          <a:xfrm>
            <a:off x="2757960" y="1374840"/>
            <a:ext cx="1416240" cy="1077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COUNSELING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0" name="Rettangolo 47"/>
          <p:cNvSpPr/>
          <p:nvPr/>
        </p:nvSpPr>
        <p:spPr>
          <a:xfrm>
            <a:off x="5496480" y="1311120"/>
            <a:ext cx="1576440" cy="1104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indent="6480" defTabSz="914400">
              <a:lnSpc>
                <a:spcPct val="102000"/>
              </a:lnSpc>
              <a:spcBef>
                <a:spcPts val="74"/>
              </a:spcBef>
              <a:tabLst>
                <a:tab pos="0" algn="l"/>
              </a:tabLst>
            </a:pPr>
            <a:r>
              <a:rPr lang="it-IT" sz="1800" b="0" u="none" strike="noStrike" spc="7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  <a:ea typeface="Verdana"/>
              </a:rPr>
              <a:t>FASE INTRA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600" indent="6480" defTabSz="914400">
              <a:lnSpc>
                <a:spcPct val="102000"/>
              </a:lnSpc>
              <a:spcBef>
                <a:spcPts val="74"/>
              </a:spcBef>
              <a:tabLst>
                <a:tab pos="0" algn="l"/>
              </a:tabLst>
            </a:pPr>
            <a:r>
              <a:rPr lang="it-IT" sz="1800" b="0" u="none" strike="noStrike" spc="7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  <a:ea typeface="Verdana"/>
              </a:rPr>
              <a:t>OPERATORIA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1" name="Rettangolo 49"/>
          <p:cNvSpPr/>
          <p:nvPr/>
        </p:nvSpPr>
        <p:spPr>
          <a:xfrm>
            <a:off x="4161960" y="3582360"/>
            <a:ext cx="1576440" cy="1104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indent="6480" defTabSz="914400">
              <a:lnSpc>
                <a:spcPct val="102000"/>
              </a:lnSpc>
              <a:spcBef>
                <a:spcPts val="74"/>
              </a:spcBef>
              <a:tabLst>
                <a:tab pos="0" algn="l"/>
              </a:tabLst>
            </a:pPr>
            <a:r>
              <a:rPr lang="it-IT" sz="1800" b="0" u="none" strike="noStrike" spc="7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  <a:ea typeface="Verdana"/>
              </a:rPr>
              <a:t>FASE PRE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600" indent="6480" defTabSz="914400">
              <a:lnSpc>
                <a:spcPct val="102000"/>
              </a:lnSpc>
              <a:spcBef>
                <a:spcPts val="74"/>
              </a:spcBef>
              <a:tabLst>
                <a:tab pos="0" algn="l"/>
              </a:tabLst>
            </a:pPr>
            <a:r>
              <a:rPr lang="it-IT" sz="1800" b="0" u="none" strike="noStrike" spc="7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  <a:ea typeface="Verdana"/>
              </a:rPr>
              <a:t>OPERATORIA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2" name="Rettangolo 50"/>
          <p:cNvSpPr/>
          <p:nvPr/>
        </p:nvSpPr>
        <p:spPr>
          <a:xfrm>
            <a:off x="8270640" y="1326600"/>
            <a:ext cx="1576440" cy="1104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indent="6480" defTabSz="914400">
              <a:lnSpc>
                <a:spcPct val="102000"/>
              </a:lnSpc>
              <a:spcBef>
                <a:spcPts val="74"/>
              </a:spcBef>
              <a:tabLst>
                <a:tab pos="0" algn="l"/>
              </a:tabLst>
            </a:pPr>
            <a:r>
              <a:rPr lang="it-IT" sz="1800" b="0" u="none" strike="noStrike" spc="7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  <a:ea typeface="Verdana"/>
              </a:rPr>
              <a:t>FOLLOW UP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3" name="Rettangolo 51"/>
          <p:cNvSpPr/>
          <p:nvPr/>
        </p:nvSpPr>
        <p:spPr>
          <a:xfrm>
            <a:off x="7014600" y="3570120"/>
            <a:ext cx="1576440" cy="1104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2600" indent="6480" defTabSz="914400">
              <a:lnSpc>
                <a:spcPct val="102000"/>
              </a:lnSpc>
              <a:spcBef>
                <a:spcPts val="74"/>
              </a:spcBef>
              <a:tabLst>
                <a:tab pos="0" algn="l"/>
              </a:tabLst>
            </a:pPr>
            <a:r>
              <a:rPr lang="it-IT" sz="1800" b="0" u="none" strike="noStrike" spc="7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  <a:ea typeface="Verdana"/>
              </a:rPr>
              <a:t>FASE POST OPERATRIA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4" name="CasellaDiTesto 53"/>
          <p:cNvSpPr/>
          <p:nvPr/>
        </p:nvSpPr>
        <p:spPr>
          <a:xfrm>
            <a:off x="282600" y="1326600"/>
            <a:ext cx="213300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1800" b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Dal PRE</a:t>
            </a:r>
            <a:r>
              <a:rPr lang="it-IT" sz="1800" b="1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800" b="1" u="none" strike="noStrike" spc="-20">
                <a:solidFill>
                  <a:schemeClr val="dk1"/>
                </a:solidFill>
                <a:effectLst/>
                <a:uFillTx/>
                <a:latin typeface="Calibri"/>
              </a:rPr>
              <a:t>RICOVERO 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5" name="CasellaDiTesto 22"/>
          <p:cNvSpPr/>
          <p:nvPr/>
        </p:nvSpPr>
        <p:spPr>
          <a:xfrm>
            <a:off x="9048240" y="5586840"/>
            <a:ext cx="1301760" cy="26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1100" b="0" u="none" strike="noStrike">
                <a:solidFill>
                  <a:srgbClr val="000000"/>
                </a:solidFill>
                <a:effectLst/>
                <a:uFillTx/>
                <a:latin typeface="Lato"/>
                <a:ea typeface="Calibri"/>
              </a:rPr>
              <a:t>(hartman 2020).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6" name="CasellaDiTesto 20"/>
          <p:cNvSpPr/>
          <p:nvPr/>
        </p:nvSpPr>
        <p:spPr>
          <a:xfrm>
            <a:off x="106560" y="295560"/>
            <a:ext cx="1174788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2400" b="1" u="none" strike="noStrike" spc="-159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L’</a:t>
            </a:r>
            <a:r>
              <a:rPr lang="it-IT" sz="2400" b="1" u="none" strike="noStrike" spc="-1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</a:t>
            </a:r>
            <a:r>
              <a:rPr lang="it-IT" sz="2400" b="1" u="none" strike="noStrike" spc="-26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infemiere</a:t>
            </a:r>
            <a:r>
              <a:rPr lang="it-IT" sz="2400" b="1" u="none" strike="noStrike" spc="-14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…</a:t>
            </a:r>
            <a:r>
              <a:rPr lang="it-IT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ha un ruolo fondamentale di centralità trasversale lungo tutto il percorso ERABS</a:t>
            </a:r>
            <a:endParaRPr lang="it-IT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asellaDiTesto 2"/>
          <p:cNvSpPr/>
          <p:nvPr/>
        </p:nvSpPr>
        <p:spPr>
          <a:xfrm>
            <a:off x="2003760" y="921960"/>
            <a:ext cx="7543800" cy="74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7000"/>
              </a:lnSpc>
              <a:spcAft>
                <a:spcPts val="799"/>
              </a:spcAft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L’intervento sul paziente è il risultato di una pianificazione che prevede il coinvolgimento diretto dell’infermiere nell’equipe multi-disciplinare 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8" name="Rettangolo 7"/>
          <p:cNvSpPr/>
          <p:nvPr/>
        </p:nvSpPr>
        <p:spPr>
          <a:xfrm>
            <a:off x="2874960" y="5762880"/>
            <a:ext cx="1303200" cy="26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1000" b="1" u="none" strike="noStrike">
                <a:solidFill>
                  <a:srgbClr val="222222"/>
                </a:solidFill>
                <a:effectLst/>
                <a:uFillTx/>
                <a:latin typeface="Calibri"/>
                <a:ea typeface="Calibri"/>
              </a:rPr>
              <a:t>(</a:t>
            </a:r>
            <a:r>
              <a:rPr lang="it-IT" sz="1100" b="1" u="none" strike="noStrike">
                <a:solidFill>
                  <a:srgbClr val="222222"/>
                </a:solidFill>
                <a:effectLst/>
                <a:uFillTx/>
                <a:latin typeface="Calibri"/>
                <a:ea typeface="Calibri"/>
              </a:rPr>
              <a:t>LUKERSMITH</a:t>
            </a:r>
            <a:r>
              <a:rPr lang="it-IT" sz="800" b="1" u="none" strike="noStrike">
                <a:solidFill>
                  <a:srgbClr val="222222"/>
                </a:solidFill>
                <a:effectLst/>
                <a:uFillTx/>
                <a:latin typeface="Calibri"/>
                <a:ea typeface="Calibri"/>
              </a:rPr>
              <a:t>, 2016).</a:t>
            </a:r>
            <a:endParaRPr lang="it-IT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9" name="Rettangolo 8"/>
          <p:cNvSpPr/>
          <p:nvPr/>
        </p:nvSpPr>
        <p:spPr>
          <a:xfrm>
            <a:off x="1362600" y="5762880"/>
            <a:ext cx="1718280" cy="261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11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(Kehlet &amp; Wilmore, 2005).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0" name="CasellaDiTesto 3"/>
          <p:cNvSpPr/>
          <p:nvPr/>
        </p:nvSpPr>
        <p:spPr>
          <a:xfrm>
            <a:off x="3081240" y="4390200"/>
            <a:ext cx="6095520" cy="100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                                         L’infermiere 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Referente del percorso di cura quale promotore, garante del progetto e della qualità delle prestazioni erogate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1" name="CasellaDiTesto 9"/>
          <p:cNvSpPr/>
          <p:nvPr/>
        </p:nvSpPr>
        <p:spPr>
          <a:xfrm>
            <a:off x="1789200" y="3288600"/>
            <a:ext cx="3959640" cy="39960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VALUTAZIONE MULTIDIMENSIONALE 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2" name="CasellaDiTesto 13"/>
          <p:cNvSpPr/>
          <p:nvPr/>
        </p:nvSpPr>
        <p:spPr>
          <a:xfrm>
            <a:off x="6095880" y="3248280"/>
            <a:ext cx="3959640" cy="399600"/>
          </a:xfrm>
          <a:prstGeom prst="rect">
            <a:avLst/>
          </a:prstGeom>
          <a:solidFill>
            <a:srgbClr val="F5F5F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PIANIFICAZIONE DEGLI INTERVENTI  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3" name="CasellaDiTesto 15"/>
          <p:cNvSpPr/>
          <p:nvPr/>
        </p:nvSpPr>
        <p:spPr>
          <a:xfrm>
            <a:off x="4011480" y="5762880"/>
            <a:ext cx="8117640" cy="430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100" b="1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Professional empowerment and evidence-based nursing: A mixed-method systematic review. J Clin Nurs. 2023 Jul;pubmed</a:t>
            </a:r>
            <a:r>
              <a:rPr lang="en-US" sz="1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br>
              <a:rPr sz="1100"/>
            </a:b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4" name="CasellaDiTesto 4"/>
          <p:cNvSpPr/>
          <p:nvPr/>
        </p:nvSpPr>
        <p:spPr>
          <a:xfrm>
            <a:off x="3453480" y="515520"/>
            <a:ext cx="6094080" cy="52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2800" b="1" u="none" strike="noStrike">
                <a:solidFill>
                  <a:schemeClr val="dk1"/>
                </a:solidFill>
                <a:effectLst/>
                <a:uFillTx/>
                <a:latin typeface="Calibri"/>
                <a:ea typeface="Calibri"/>
              </a:rPr>
              <a:t>Pianificazione Assistenziale</a:t>
            </a:r>
            <a:endParaRPr lang="it-I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5" name="Freccia in giù 5"/>
          <p:cNvSpPr/>
          <p:nvPr/>
        </p:nvSpPr>
        <p:spPr>
          <a:xfrm>
            <a:off x="3526920" y="1947240"/>
            <a:ext cx="484200" cy="978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A66AC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46" name="Freccia in giù 6"/>
          <p:cNvSpPr/>
          <p:nvPr/>
        </p:nvSpPr>
        <p:spPr>
          <a:xfrm>
            <a:off x="7340760" y="1947240"/>
            <a:ext cx="484200" cy="978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A66AC"/>
          </a:solidFill>
          <a:ln>
            <a:solidFill>
              <a:srgbClr val="202C4B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347" name="Parentesi graffa chiusa 12"/>
          <p:cNvSpPr/>
          <p:nvPr/>
        </p:nvSpPr>
        <p:spPr>
          <a:xfrm rot="5400000">
            <a:off x="5689440" y="1083600"/>
            <a:ext cx="540720" cy="5939640"/>
          </a:xfrm>
          <a:prstGeom prst="rightBrace">
            <a:avLst>
              <a:gd name="adj1" fmla="val 8333"/>
              <a:gd name="adj2" fmla="val 50000"/>
            </a:avLst>
          </a:prstGeom>
          <a:noFill/>
          <a:ln>
            <a:solidFill>
              <a:srgbClr val="4A66A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Rettangolo 1"/>
          <p:cNvSpPr/>
          <p:nvPr/>
        </p:nvSpPr>
        <p:spPr>
          <a:xfrm>
            <a:off x="385560" y="197280"/>
            <a:ext cx="11178720" cy="536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L’inizio di un buon decorso post operatorio …</a:t>
            </a:r>
            <a:r>
              <a:rPr lang="it-IT" sz="28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LA PREABILITAZIONE</a:t>
            </a:r>
            <a:r>
              <a:rPr lang="it-IT" sz="2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</a:t>
            </a:r>
            <a:endParaRPr lang="it-I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-Screening nutrizionale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-Informazione ed educazione terapeutica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-Cessazione del fumo e dell’assunzione di alcool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-Ottimizzazione della terapia medica di patologie croniche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-Ottimizzazione delle condizioni di salute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object 2"/>
          <p:cNvSpPr/>
          <p:nvPr/>
        </p:nvSpPr>
        <p:spPr>
          <a:xfrm>
            <a:off x="872640" y="5717160"/>
            <a:ext cx="4708080" cy="19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it-IT" sz="12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Heinrich,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2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C.,</a:t>
            </a:r>
            <a:r>
              <a:rPr lang="it-IT" sz="1200" b="0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2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(2012)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2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Journal</a:t>
            </a:r>
            <a:r>
              <a:rPr lang="it-IT" sz="1200" b="0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of</a:t>
            </a:r>
            <a:r>
              <a:rPr lang="it-IT" sz="1200" b="0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2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the</a:t>
            </a:r>
            <a:r>
              <a:rPr lang="it-IT" sz="1200" b="0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2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American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Academy</a:t>
            </a:r>
            <a:r>
              <a:rPr lang="it-IT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of </a:t>
            </a:r>
            <a:r>
              <a:rPr lang="it-IT" sz="12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Nurse</a:t>
            </a:r>
            <a:r>
              <a:rPr lang="it-IT" sz="1200" b="0" u="none" strike="noStrike" spc="11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2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Practitioners</a:t>
            </a:r>
            <a:endParaRPr lang="it-IT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0" name="object 3"/>
          <p:cNvSpPr/>
          <p:nvPr/>
        </p:nvSpPr>
        <p:spPr>
          <a:xfrm>
            <a:off x="6477120" y="999000"/>
            <a:ext cx="4931640" cy="2915640"/>
          </a:xfrm>
          <a:custGeom>
            <a:avLst/>
            <a:gdLst>
              <a:gd name="textAreaLeft" fmla="*/ 0 w 4931640"/>
              <a:gd name="textAreaRight" fmla="*/ 4932000 w 4931640"/>
              <a:gd name="textAreaTop" fmla="*/ 0 h 2915640"/>
              <a:gd name="textAreaBottom" fmla="*/ 2916000 h 2915640"/>
            </a:gdLst>
            <a:ahLst/>
            <a:cxnLst/>
            <a:rect l="textAreaLeft" t="textAreaTop" r="textAreaRight" b="textAreaBottom"/>
            <a:pathLst>
              <a:path w="5483225" h="3539490">
                <a:moveTo>
                  <a:pt x="0" y="0"/>
                </a:moveTo>
                <a:lnTo>
                  <a:pt x="5482694" y="0"/>
                </a:lnTo>
                <a:lnTo>
                  <a:pt x="5482694" y="3539431"/>
                </a:lnTo>
                <a:lnTo>
                  <a:pt x="0" y="3539431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000000">
                <a:lumMod val="75000"/>
                <a:lumOff val="2500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it-IT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1" name="object 4"/>
          <p:cNvSpPr/>
          <p:nvPr/>
        </p:nvSpPr>
        <p:spPr>
          <a:xfrm>
            <a:off x="6592680" y="1262520"/>
            <a:ext cx="4816080" cy="2037240"/>
          </a:xfrm>
          <a:prstGeom prst="rect">
            <a:avLst/>
          </a:prstGeom>
          <a:noFill/>
          <a:ln w="0">
            <a:solidFill>
              <a:srgbClr val="FBFCF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20" rIns="0" bIns="0" anchor="t">
            <a:spAutoFit/>
          </a:bodyPr>
          <a:lstStyle/>
          <a:p>
            <a:pPr marL="491400" indent="-492120" defTabSz="914400">
              <a:lnSpc>
                <a:spcPct val="100000"/>
              </a:lnSpc>
              <a:spcBef>
                <a:spcPts val="91"/>
              </a:spcBef>
              <a:spcAft>
                <a:spcPts val="201"/>
              </a:spcAft>
              <a:buClr>
                <a:srgbClr val="4A66AC"/>
              </a:buClr>
              <a:buFont typeface="Arial MT"/>
              <a:buChar char="•"/>
              <a:tabLst>
                <a:tab pos="491400" algn="l"/>
                <a:tab pos="492120" algn="l"/>
              </a:tabLst>
            </a:pP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40 - 80% delle </a:t>
            </a:r>
            <a:r>
              <a:rPr lang="it-IT" sz="2000" b="0" u="none" strike="noStrike" spc="-1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informazioni </a:t>
            </a:r>
            <a:r>
              <a:rPr lang="it-IT" sz="2000" b="0" u="none" strike="noStrike" spc="-624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1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verbali </a:t>
            </a:r>
            <a:r>
              <a:rPr lang="it-IT" sz="2000" b="0" u="none" strike="noStrike" spc="-2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fornite</a:t>
            </a:r>
            <a:r>
              <a:rPr lang="it-IT" sz="2000" b="0" u="none" strike="noStrike" spc="-1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6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al </a:t>
            </a:r>
            <a:r>
              <a:rPr lang="it-IT" sz="2000" b="0" u="none" strike="noStrike" spc="-14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paziente </a:t>
            </a:r>
            <a:r>
              <a:rPr lang="it-IT" sz="2000" b="0" u="none" strike="noStrike" spc="-1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14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vengono </a:t>
            </a:r>
            <a:r>
              <a:rPr lang="it-IT" sz="2000" b="0" u="none" strike="noStrike" spc="-1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dimenticate </a:t>
            </a:r>
            <a:r>
              <a:rPr lang="it-IT" sz="2000" b="0" u="none" strike="noStrike" spc="-6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14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immediatamente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6480" indent="-457200" defTabSz="914400">
              <a:lnSpc>
                <a:spcPct val="99000"/>
              </a:lnSpc>
              <a:spcBef>
                <a:spcPts val="1199"/>
              </a:spcBef>
              <a:spcAft>
                <a:spcPts val="201"/>
              </a:spcAft>
              <a:buClr>
                <a:srgbClr val="4A66AC"/>
              </a:buClr>
              <a:buFont typeface="Arial MT"/>
              <a:buChar char="•"/>
              <a:tabLst>
                <a:tab pos="456480" algn="l"/>
                <a:tab pos="457200" algn="l"/>
              </a:tabLst>
            </a:pPr>
            <a:r>
              <a:rPr lang="it-IT" sz="2000" b="0" u="none" strike="noStrike" spc="-6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La </a:t>
            </a:r>
            <a:r>
              <a:rPr lang="it-IT" sz="2000" b="0" u="none" strike="noStrike" spc="-14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metà </a:t>
            </a:r>
            <a:r>
              <a:rPr lang="it-IT" sz="2000" b="0" u="none" strike="noStrike" spc="-6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delle </a:t>
            </a:r>
            <a:r>
              <a:rPr lang="it-IT" sz="2000" b="0" u="none" strike="noStrike" spc="-1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informazioni </a:t>
            </a:r>
            <a:r>
              <a:rPr lang="it-IT" sz="2000" b="0" u="none" strike="noStrike" spc="-6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1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verbali</a:t>
            </a:r>
            <a:r>
              <a:rPr lang="it-IT" sz="2000" b="0" u="none" strike="noStrike" spc="-14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6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che</a:t>
            </a: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14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vengono ricordate </a:t>
            </a:r>
            <a:r>
              <a:rPr lang="it-IT" sz="2000" b="0" u="none" strike="noStrike" spc="-62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2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generalmente</a:t>
            </a:r>
            <a:r>
              <a:rPr lang="it-IT" sz="2000" b="0" u="none" strike="noStrike" spc="-1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sono</a:t>
            </a:r>
            <a:r>
              <a:rPr lang="it-IT" sz="2000" b="0" u="none" strike="noStrike" spc="-6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26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errate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2" name="object 5"/>
          <p:cNvSpPr/>
          <p:nvPr/>
        </p:nvSpPr>
        <p:spPr>
          <a:xfrm>
            <a:off x="3703320" y="264960"/>
            <a:ext cx="4398840" cy="44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it-IT" sz="2800" b="1" u="none" strike="noStrike" spc="-14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  <a:ea typeface="Calibri"/>
              </a:rPr>
              <a:t>QUALI</a:t>
            </a:r>
            <a:r>
              <a:rPr lang="it-IT" sz="2800" b="1" u="none" strike="noStrike" spc="15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  <a:ea typeface="Calibri"/>
              </a:rPr>
              <a:t> </a:t>
            </a:r>
            <a:r>
              <a:rPr lang="it-IT" sz="2800" b="1" u="none" strike="noStrike" spc="-6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  <a:ea typeface="Calibri"/>
              </a:rPr>
              <a:t>STRUMENTI</a:t>
            </a:r>
            <a:r>
              <a:rPr lang="it-IT" sz="2800" b="1" u="none" strike="noStrike" spc="150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  <a:ea typeface="Calibri"/>
              </a:rPr>
              <a:t> </a:t>
            </a:r>
            <a:r>
              <a:rPr lang="it-IT" sz="2800" b="1" u="none" strike="noStrike" spc="-51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  <a:ea typeface="Calibri"/>
              </a:rPr>
              <a:t>PER</a:t>
            </a:r>
            <a:r>
              <a:rPr lang="it-IT" sz="2800" b="1" u="none" strike="noStrike" spc="139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  <a:ea typeface="Calibri"/>
              </a:rPr>
              <a:t> </a:t>
            </a:r>
            <a:r>
              <a:rPr lang="it-IT" sz="2800" b="1" u="none" strike="noStrike" spc="-6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  <a:ea typeface="Calibri"/>
              </a:rPr>
              <a:t>...</a:t>
            </a:r>
            <a:endParaRPr lang="it-I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3" name="object 7"/>
          <p:cNvSpPr/>
          <p:nvPr/>
        </p:nvSpPr>
        <p:spPr>
          <a:xfrm>
            <a:off x="231120" y="775440"/>
            <a:ext cx="6160320" cy="3026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336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646"/>
              </a:spcBef>
              <a:tabLst>
                <a:tab pos="241200" algn="l"/>
              </a:tabLst>
            </a:pP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1200" indent="-228600" defTabSz="914400">
              <a:lnSpc>
                <a:spcPts val="2999"/>
              </a:lnSpc>
              <a:spcBef>
                <a:spcPts val="499"/>
              </a:spcBef>
              <a:buClr>
                <a:srgbClr val="000000"/>
              </a:buClr>
              <a:buFont typeface="Arial MT"/>
              <a:buChar char="•"/>
              <a:tabLst>
                <a:tab pos="241200" algn="l"/>
                <a:tab pos="2136600" algn="l"/>
                <a:tab pos="2665080" algn="l"/>
                <a:tab pos="5003640" algn="l"/>
                <a:tab pos="5457240" algn="l"/>
              </a:tabLst>
            </a:pPr>
            <a:r>
              <a:rPr lang="it-IT" sz="2000" b="0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Au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</a:t>
            </a: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e</a:t>
            </a:r>
            <a:r>
              <a:rPr lang="it-IT" sz="2000" b="0" u="none" strike="noStrike" spc="-26">
                <a:solidFill>
                  <a:schemeClr val="dk1"/>
                </a:solidFill>
                <a:effectLst/>
                <a:uFillTx/>
                <a:latin typeface="Calibri"/>
              </a:rPr>
              <a:t>n</a:t>
            </a:r>
            <a:r>
              <a:rPr lang="it-IT" sz="2000" b="0" u="none" strike="noStrike" spc="-40">
                <a:solidFill>
                  <a:schemeClr val="dk1"/>
                </a:solidFill>
                <a:effectLst/>
                <a:uFillTx/>
                <a:latin typeface="Calibri"/>
              </a:rPr>
              <a:t>t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a</a:t>
            </a:r>
            <a:r>
              <a:rPr lang="it-IT" sz="2000" b="0" u="none" strike="noStrike" spc="-40">
                <a:solidFill>
                  <a:schemeClr val="dk1"/>
                </a:solidFill>
                <a:effectLst/>
                <a:uFillTx/>
                <a:latin typeface="Calibri"/>
              </a:rPr>
              <a:t>r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e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l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 </a:t>
            </a:r>
            <a:r>
              <a:rPr lang="it-IT" sz="2000" b="0" u="none" strike="noStrike" spc="-20">
                <a:solidFill>
                  <a:schemeClr val="dk1"/>
                </a:solidFill>
                <a:effectLst/>
                <a:uFillTx/>
                <a:latin typeface="Calibri"/>
              </a:rPr>
              <a:t>c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omp</a:t>
            </a:r>
            <a:r>
              <a:rPr lang="it-IT" sz="2000" b="0" u="none" strike="noStrike" spc="-40">
                <a:solidFill>
                  <a:schemeClr val="dk1"/>
                </a:solidFill>
                <a:effectLst/>
                <a:uFillTx/>
                <a:latin typeface="Calibri"/>
              </a:rPr>
              <a:t>r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e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n</a:t>
            </a:r>
            <a:r>
              <a:rPr lang="it-IT" sz="2000" b="0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s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io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ne e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la </a:t>
            </a: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partecipazione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 alla </a:t>
            </a:r>
            <a:r>
              <a:rPr lang="it-IT" sz="2000" b="0" u="none" strike="noStrike" spc="-14">
                <a:solidFill>
                  <a:schemeClr val="dk1"/>
                </a:solidFill>
                <a:effectLst/>
                <a:uFillTx/>
                <a:latin typeface="Calibri"/>
              </a:rPr>
              <a:t>cura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1200" indent="-228600" defTabSz="914400">
              <a:lnSpc>
                <a:spcPts val="3101"/>
              </a:lnSpc>
              <a:spcBef>
                <a:spcPts val="924"/>
              </a:spcBef>
              <a:buClr>
                <a:srgbClr val="000000"/>
              </a:buClr>
              <a:buFont typeface="Arial MT"/>
              <a:buChar char="•"/>
              <a:tabLst>
                <a:tab pos="241200" algn="l"/>
              </a:tabLst>
            </a:pPr>
            <a:r>
              <a:rPr lang="it-IT" sz="2000" b="0" u="none" strike="noStrike" spc="-14">
                <a:solidFill>
                  <a:schemeClr val="dk1"/>
                </a:solidFill>
                <a:effectLst/>
                <a:uFillTx/>
                <a:latin typeface="Calibri"/>
              </a:rPr>
              <a:t>Incoraggiare</a:t>
            </a:r>
            <a:r>
              <a:rPr lang="it-IT" sz="2000" b="0" u="none" strike="noStrike" spc="289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il</a:t>
            </a:r>
            <a:r>
              <a:rPr lang="it-IT" sz="2000" b="0" u="none" strike="noStrike" spc="295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14">
                <a:solidFill>
                  <a:schemeClr val="dk1"/>
                </a:solidFill>
                <a:effectLst/>
                <a:uFillTx/>
                <a:latin typeface="Calibri"/>
              </a:rPr>
              <a:t>paziente</a:t>
            </a:r>
            <a:r>
              <a:rPr lang="it-IT" sz="2000" b="0" u="none" strike="noStrike" spc="289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ad</a:t>
            </a:r>
            <a:r>
              <a:rPr lang="it-IT" sz="2000" b="0" u="none" strike="noStrike" spc="30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esprimere </a:t>
            </a:r>
            <a:r>
              <a:rPr lang="it-IT" sz="2000" b="0" u="none" strike="noStrike" spc="-621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</a:t>
            </a: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dubbi e perplessità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1200" indent="-228600" defTabSz="914400">
              <a:lnSpc>
                <a:spcPts val="2999"/>
              </a:lnSpc>
              <a:spcBef>
                <a:spcPts val="984"/>
              </a:spcBef>
              <a:buClr>
                <a:srgbClr val="000000"/>
              </a:buClr>
              <a:buFont typeface="Arial MT"/>
              <a:buChar char="•"/>
              <a:tabLst>
                <a:tab pos="241200" algn="l"/>
              </a:tabLst>
            </a:pPr>
            <a:r>
              <a:rPr lang="it-IT" sz="2000" b="0" u="none" strike="noStrike" spc="-14">
                <a:solidFill>
                  <a:schemeClr val="dk1"/>
                </a:solidFill>
                <a:effectLst/>
                <a:uFillTx/>
                <a:latin typeface="Calibri"/>
              </a:rPr>
              <a:t>Aumentare</a:t>
            </a:r>
            <a:r>
              <a:rPr lang="it-IT" sz="2000" b="0" u="none" strike="noStrike" spc="275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la</a:t>
            </a:r>
            <a:r>
              <a:rPr lang="it-IT" sz="2000" b="0" u="none" strike="noStrike" spc="28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20">
                <a:solidFill>
                  <a:schemeClr val="dk1"/>
                </a:solidFill>
                <a:effectLst/>
                <a:uFillTx/>
                <a:latin typeface="Calibri"/>
              </a:rPr>
              <a:t>coerenza</a:t>
            </a:r>
            <a:r>
              <a:rPr lang="it-IT" sz="2000" b="0" u="none" strike="noStrike" spc="275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nei</a:t>
            </a:r>
            <a:r>
              <a:rPr lang="it-IT" sz="2000" b="0" u="none" strike="noStrike" spc="28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contenuti </a:t>
            </a:r>
            <a:r>
              <a:rPr lang="it-IT" sz="2000" b="0" u="none" strike="noStrike" spc="-621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delle</a:t>
            </a: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 informazioni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1200" indent="-228600" defTabSz="914400">
              <a:lnSpc>
                <a:spcPct val="100000"/>
              </a:lnSpc>
              <a:spcBef>
                <a:spcPts val="609"/>
              </a:spcBef>
              <a:buClr>
                <a:srgbClr val="000000"/>
              </a:buClr>
              <a:buFont typeface="Arial MT"/>
              <a:buChar char="•"/>
              <a:tabLst>
                <a:tab pos="241200" algn="l"/>
              </a:tabLst>
            </a:pP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Ridurre</a:t>
            </a:r>
            <a:r>
              <a:rPr lang="it-IT" sz="2000" b="0" u="none" strike="noStrike" spc="-14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lo</a:t>
            </a: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26">
                <a:solidFill>
                  <a:schemeClr val="dk1"/>
                </a:solidFill>
                <a:effectLst/>
                <a:uFillTx/>
                <a:latin typeface="Calibri"/>
              </a:rPr>
              <a:t>stato</a:t>
            </a: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34">
                <a:solidFill>
                  <a:schemeClr val="dk1"/>
                </a:solidFill>
                <a:effectLst/>
                <a:uFillTx/>
                <a:latin typeface="Calibri"/>
              </a:rPr>
              <a:t>d’ansia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41200" indent="-228600" defTabSz="91440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 MT"/>
              <a:buChar char="•"/>
              <a:tabLst>
                <a:tab pos="241200" algn="l"/>
              </a:tabLst>
            </a:pPr>
            <a:r>
              <a:rPr lang="it-IT" sz="2000" b="0" u="none" strike="noStrike" spc="-20">
                <a:solidFill>
                  <a:schemeClr val="dk1"/>
                </a:solidFill>
                <a:effectLst/>
                <a:uFillTx/>
                <a:latin typeface="Calibri"/>
              </a:rPr>
              <a:t>Coinvolgere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 la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14">
                <a:solidFill>
                  <a:schemeClr val="dk1"/>
                </a:solidFill>
                <a:effectLst/>
                <a:uFillTx/>
                <a:latin typeface="Calibri"/>
              </a:rPr>
              <a:t>famiglia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e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 il </a:t>
            </a:r>
            <a:r>
              <a:rPr lang="it-IT" sz="2000" b="0" u="none" strike="noStrike" spc="-14">
                <a:solidFill>
                  <a:schemeClr val="dk1"/>
                </a:solidFill>
                <a:effectLst/>
                <a:uFillTx/>
                <a:latin typeface="Calibri"/>
              </a:rPr>
              <a:t>caregiver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4" name="object 8"/>
          <p:cNvSpPr/>
          <p:nvPr/>
        </p:nvSpPr>
        <p:spPr>
          <a:xfrm>
            <a:off x="1066680" y="5427000"/>
            <a:ext cx="3835080" cy="18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it-IT" sz="11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Wizowski</a:t>
            </a:r>
            <a:r>
              <a:rPr lang="it-IT" sz="1100" b="0" u="none" strike="noStrike" spc="289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et</a:t>
            </a:r>
            <a:r>
              <a:rPr lang="it-IT" sz="1100" b="0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al.,</a:t>
            </a:r>
            <a:r>
              <a:rPr lang="it-IT" sz="1100" b="0" u="none" strike="noStrike" spc="11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(2014)</a:t>
            </a:r>
            <a:r>
              <a:rPr lang="it-IT" sz="1100" b="0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u="none" strike="noStrike" spc="-14">
                <a:solidFill>
                  <a:schemeClr val="dk1"/>
                </a:solidFill>
                <a:effectLst/>
                <a:uFillTx/>
                <a:latin typeface="Calibri"/>
              </a:rPr>
              <a:t>Writing</a:t>
            </a:r>
            <a:r>
              <a:rPr lang="it-IT" sz="1100" b="0" u="none" strike="noStrike" spc="11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Health</a:t>
            </a:r>
            <a:r>
              <a:rPr lang="it-IT" sz="1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u="none" strike="noStrike" spc="-31">
                <a:solidFill>
                  <a:schemeClr val="dk1"/>
                </a:solidFill>
                <a:effectLst/>
                <a:uFillTx/>
                <a:latin typeface="Calibri"/>
              </a:rPr>
              <a:t>Inf.</a:t>
            </a:r>
            <a:r>
              <a:rPr lang="it-IT" sz="1100" b="0" u="none" strike="noStrike" spc="11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for</a:t>
            </a:r>
            <a:r>
              <a:rPr lang="it-IT" sz="1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pts</a:t>
            </a:r>
            <a:r>
              <a:rPr lang="it-IT" sz="1100" b="0" u="none" strike="noStrike" spc="20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and</a:t>
            </a:r>
            <a:r>
              <a:rPr lang="it-IT" sz="11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families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5" name="CasellaDiTesto 11"/>
          <p:cNvSpPr/>
          <p:nvPr/>
        </p:nvSpPr>
        <p:spPr>
          <a:xfrm>
            <a:off x="6592680" y="3300120"/>
            <a:ext cx="4535640" cy="492120"/>
          </a:xfrm>
          <a:prstGeom prst="rect">
            <a:avLst/>
          </a:prstGeom>
          <a:noFill/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en-US" sz="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1. Kessels RPC. Patients’ Memory for Medical Information. Journal of the Royal Society of Medicine. 2003;96(5):219-222. doi:10.1177/014107680309600504</a:t>
            </a:r>
            <a:endParaRPr lang="it-IT" sz="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56" name="Picture 2"/>
          <p:cNvPicPr/>
          <p:nvPr/>
        </p:nvPicPr>
        <p:blipFill>
          <a:blip r:embed="rId2"/>
          <a:srcRect l="28404" t="-1221" r="37288" b="44973"/>
          <a:stretch/>
        </p:blipFill>
        <p:spPr>
          <a:xfrm>
            <a:off x="10218960" y="5113440"/>
            <a:ext cx="612720" cy="716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7" name="Picture 2" descr="Obesità Salus Battipaglia"/>
          <p:cNvPicPr/>
          <p:nvPr/>
        </p:nvPicPr>
        <p:blipFill>
          <a:blip r:embed="rId3"/>
          <a:stretch/>
        </p:blipFill>
        <p:spPr>
          <a:xfrm>
            <a:off x="6496920" y="3970080"/>
            <a:ext cx="1259640" cy="183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8" name="Picture 2"/>
          <p:cNvPicPr/>
          <p:nvPr/>
        </p:nvPicPr>
        <p:blipFill>
          <a:blip r:embed="rId2"/>
          <a:srcRect l="2317" t="8451" r="79237" b="44888"/>
          <a:stretch/>
        </p:blipFill>
        <p:spPr>
          <a:xfrm>
            <a:off x="9446400" y="5221440"/>
            <a:ext cx="612720" cy="580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9" name="Picture 2"/>
          <p:cNvPicPr/>
          <p:nvPr/>
        </p:nvPicPr>
        <p:blipFill>
          <a:blip r:embed="rId4"/>
          <a:srcRect l="39056" t="26223" r="1719" b="6655"/>
          <a:stretch/>
        </p:blipFill>
        <p:spPr>
          <a:xfrm>
            <a:off x="7869960" y="3970080"/>
            <a:ext cx="1328760" cy="1831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0" name="CasellaDiTesto 13"/>
          <p:cNvSpPr/>
          <p:nvPr/>
        </p:nvSpPr>
        <p:spPr>
          <a:xfrm>
            <a:off x="9029160" y="4096080"/>
            <a:ext cx="2379600" cy="119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OPUSCOLI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TESTIMINIAL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RIUNIONI DI GRUPPO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it-IT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AUDIT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object 4"/>
          <p:cNvSpPr/>
          <p:nvPr/>
        </p:nvSpPr>
        <p:spPr>
          <a:xfrm>
            <a:off x="6756480" y="3427200"/>
            <a:ext cx="5154480" cy="1631520"/>
          </a:xfrm>
          <a:prstGeom prst="rect">
            <a:avLst/>
          </a:prstGeom>
          <a:noFill/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4200" rIns="0" bIns="0" anchor="t">
            <a:spAutoFit/>
          </a:bodyPr>
          <a:lstStyle/>
          <a:p>
            <a:pPr marL="91440" algn="just" defTabSz="914400">
              <a:lnSpc>
                <a:spcPct val="100000"/>
              </a:lnSpc>
              <a:spcBef>
                <a:spcPts val="269"/>
              </a:spcBef>
            </a:pPr>
            <a:r>
              <a:rPr lang="it-IT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Il</a:t>
            </a:r>
            <a:r>
              <a:rPr lang="it-IT" sz="2000" b="1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COUNSELLING</a:t>
            </a:r>
            <a:r>
              <a:rPr lang="it-IT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è</a:t>
            </a:r>
            <a:r>
              <a:rPr lang="it-IT" sz="2000" b="0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un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intervento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 basato </a:t>
            </a:r>
            <a:r>
              <a:rPr lang="it-IT" sz="2000" b="0" u="none" strike="noStrike" spc="-439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sull</a:t>
            </a:r>
            <a:r>
              <a:rPr lang="it-IT" sz="2000" b="0" u="none" strike="noStrike" spc="-6" baseline="1000">
                <a:solidFill>
                  <a:schemeClr val="dk1"/>
                </a:solidFill>
                <a:effectLst/>
                <a:uFillTx/>
                <a:latin typeface="Calibri"/>
              </a:rPr>
              <a:t>’</a:t>
            </a:r>
            <a:r>
              <a:rPr lang="it-IT" sz="2000" b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ascolto</a:t>
            </a:r>
            <a:r>
              <a:rPr lang="it-IT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1" u="none" strike="noStrike" spc="-14">
                <a:solidFill>
                  <a:schemeClr val="dk1"/>
                </a:solidFill>
                <a:effectLst/>
                <a:uFillTx/>
                <a:latin typeface="Calibri"/>
              </a:rPr>
              <a:t>attivo</a:t>
            </a:r>
            <a:r>
              <a:rPr lang="it-IT" sz="2000" b="1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per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14">
                <a:solidFill>
                  <a:schemeClr val="dk1"/>
                </a:solidFill>
                <a:effectLst/>
                <a:uFillTx/>
                <a:latin typeface="Calibri"/>
              </a:rPr>
              <a:t>garantire</a:t>
            </a: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una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risposta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personalizzata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ai</a:t>
            </a:r>
            <a:r>
              <a:rPr lang="it-IT" sz="2000" b="0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bisogni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del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singolo</a:t>
            </a:r>
            <a:r>
              <a:rPr lang="it-IT" sz="2000" b="0" u="none" strike="noStrike" spc="439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paziente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con l’obiettivo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di </a:t>
            </a:r>
            <a:r>
              <a:rPr lang="it-IT" sz="2000" b="0" u="none" strike="noStrike" spc="-14">
                <a:solidFill>
                  <a:schemeClr val="dk1"/>
                </a:solidFill>
                <a:effectLst/>
                <a:uFillTx/>
                <a:latin typeface="Calibri"/>
              </a:rPr>
              <a:t>mettere 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moto </a:t>
            </a: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tutte 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le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sue 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risorse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e </a:t>
            </a:r>
            <a:r>
              <a:rPr lang="it-IT" sz="2000" b="0" u="none" strike="noStrike" spc="-14">
                <a:solidFill>
                  <a:schemeClr val="dk1"/>
                </a:solidFill>
                <a:effectLst/>
                <a:uFillTx/>
                <a:latin typeface="Calibri"/>
              </a:rPr>
              <a:t>strategie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di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1" i="1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coping</a:t>
            </a:r>
            <a:r>
              <a:rPr lang="it-IT" sz="2000" b="1" i="1" u="none" strike="noStrike" spc="-14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funzionali.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" name="object 5"/>
          <p:cNvSpPr/>
          <p:nvPr/>
        </p:nvSpPr>
        <p:spPr>
          <a:xfrm>
            <a:off x="279000" y="1171440"/>
            <a:ext cx="6095520" cy="1994400"/>
          </a:xfrm>
          <a:prstGeom prst="rect">
            <a:avLst/>
          </a:prstGeom>
          <a:noFill/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2400" rIns="0" bIns="0" anchor="t">
            <a:spAutoFit/>
          </a:bodyPr>
          <a:lstStyle/>
          <a:p>
            <a:pPr marL="91440" algn="just" defTabSz="914400">
              <a:lnSpc>
                <a:spcPct val="100000"/>
              </a:lnSpc>
              <a:spcBef>
                <a:spcPts val="255"/>
              </a:spcBef>
            </a:pPr>
            <a:r>
              <a:rPr lang="it-IT" sz="2000" b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PREADMISSION</a:t>
            </a:r>
            <a:r>
              <a:rPr lang="it-IT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COUNSELLING</a:t>
            </a:r>
            <a:r>
              <a:rPr lang="it-IT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è</a:t>
            </a:r>
            <a:r>
              <a:rPr lang="it-IT" sz="2000" b="0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uno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dei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cardini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14">
                <a:solidFill>
                  <a:schemeClr val="dk1"/>
                </a:solidFill>
                <a:effectLst/>
                <a:uFillTx/>
                <a:latin typeface="Calibri"/>
              </a:rPr>
              <a:t>dell’approccio 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ERAS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" algn="just" defTabSz="914400">
              <a:lnSpc>
                <a:spcPct val="100000"/>
              </a:lnSpc>
              <a:spcBef>
                <a:spcPts val="255"/>
              </a:spcBef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Tecnica comunicativa e relazionale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" defTabSz="914400">
              <a:lnSpc>
                <a:spcPct val="100000"/>
              </a:lnSpc>
              <a:spcBef>
                <a:spcPts val="255"/>
              </a:spcBef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Strumento per promuovere l’autogestione  e l’empowerment del paziente.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1440" defTabSz="914400">
              <a:lnSpc>
                <a:spcPct val="100000"/>
              </a:lnSpc>
              <a:spcBef>
                <a:spcPts val="255"/>
              </a:spcBef>
            </a:pP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Il </a:t>
            </a: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paziente diventa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parte </a:t>
            </a:r>
            <a:r>
              <a:rPr lang="it-IT" sz="2000" b="0" u="none" strike="noStrike" spc="-14">
                <a:solidFill>
                  <a:schemeClr val="dk1"/>
                </a:solidFill>
                <a:effectLst/>
                <a:uFillTx/>
                <a:latin typeface="Calibri"/>
              </a:rPr>
              <a:t>attiva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del 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14">
                <a:solidFill>
                  <a:schemeClr val="dk1"/>
                </a:solidFill>
                <a:effectLst/>
                <a:uFillTx/>
                <a:latin typeface="Calibri"/>
              </a:rPr>
              <a:t>percorso</a:t>
            </a: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di</a:t>
            </a:r>
            <a:r>
              <a:rPr lang="it-IT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0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cura!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63" name="object 6"/>
          <p:cNvPicPr/>
          <p:nvPr/>
        </p:nvPicPr>
        <p:blipFill>
          <a:blip r:embed="rId2"/>
          <a:stretch/>
        </p:blipFill>
        <p:spPr>
          <a:xfrm>
            <a:off x="10836000" y="536760"/>
            <a:ext cx="461520" cy="101880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364" name="object 7"/>
          <p:cNvGrpSpPr/>
          <p:nvPr/>
        </p:nvGrpSpPr>
        <p:grpSpPr>
          <a:xfrm>
            <a:off x="6772320" y="1897200"/>
            <a:ext cx="672120" cy="537480"/>
            <a:chOff x="6772320" y="1897200"/>
            <a:chExt cx="672120" cy="537480"/>
          </a:xfrm>
        </p:grpSpPr>
        <p:pic>
          <p:nvPicPr>
            <p:cNvPr id="365" name="object 8"/>
            <p:cNvPicPr/>
            <p:nvPr/>
          </p:nvPicPr>
          <p:blipFill>
            <a:blip r:embed="rId3"/>
            <a:stretch/>
          </p:blipFill>
          <p:spPr>
            <a:xfrm>
              <a:off x="6772320" y="1897200"/>
              <a:ext cx="671760" cy="5374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66" name="object 9"/>
            <p:cNvSpPr/>
            <p:nvPr/>
          </p:nvSpPr>
          <p:spPr>
            <a:xfrm>
              <a:off x="6772320" y="1897200"/>
              <a:ext cx="672120" cy="537480"/>
            </a:xfrm>
            <a:custGeom>
              <a:avLst/>
              <a:gdLst>
                <a:gd name="textAreaLeft" fmla="*/ 0 w 672120"/>
                <a:gd name="textAreaRight" fmla="*/ 672480 w 672120"/>
                <a:gd name="textAreaTop" fmla="*/ 0 h 537480"/>
                <a:gd name="textAreaBottom" fmla="*/ 537840 h 537480"/>
              </a:gdLst>
              <a:ahLst/>
              <a:cxnLst/>
              <a:rect l="textAreaLeft" t="textAreaTop" r="textAreaRight" b="textAreaBottom"/>
              <a:pathLst>
                <a:path w="672465" h="537844">
                  <a:moveTo>
                    <a:pt x="0" y="0"/>
                  </a:moveTo>
                  <a:lnTo>
                    <a:pt x="671992" y="0"/>
                  </a:lnTo>
                  <a:lnTo>
                    <a:pt x="671992" y="215067"/>
                  </a:lnTo>
                  <a:lnTo>
                    <a:pt x="0" y="215067"/>
                  </a:lnTo>
                  <a:lnTo>
                    <a:pt x="0" y="0"/>
                  </a:lnTo>
                  <a:close/>
                </a:path>
                <a:path w="672465" h="537844">
                  <a:moveTo>
                    <a:pt x="0" y="322601"/>
                  </a:moveTo>
                  <a:lnTo>
                    <a:pt x="671992" y="322601"/>
                  </a:lnTo>
                  <a:lnTo>
                    <a:pt x="671992" y="537668"/>
                  </a:lnTo>
                  <a:lnTo>
                    <a:pt x="0" y="537668"/>
                  </a:lnTo>
                  <a:lnTo>
                    <a:pt x="0" y="322601"/>
                  </a:lnTo>
                  <a:close/>
                </a:path>
              </a:pathLst>
            </a:custGeom>
            <a:noFill/>
            <a:ln w="6350">
              <a:solidFill>
                <a:srgbClr val="5B9BD5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367" name="object 10"/>
          <p:cNvSpPr/>
          <p:nvPr/>
        </p:nvSpPr>
        <p:spPr>
          <a:xfrm>
            <a:off x="7726320" y="1668960"/>
            <a:ext cx="3825000" cy="993600"/>
          </a:xfrm>
          <a:prstGeom prst="rect">
            <a:avLst/>
          </a:prstGeom>
          <a:noFill/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1680" rIns="0" bIns="0" anchor="t">
            <a:spAutoFit/>
          </a:bodyPr>
          <a:lstStyle/>
          <a:p>
            <a:pPr algn="ctr" defTabSz="914400">
              <a:lnSpc>
                <a:spcPct val="100000"/>
              </a:lnSpc>
              <a:spcBef>
                <a:spcPts val="249"/>
              </a:spcBef>
            </a:pPr>
            <a:r>
              <a:rPr lang="it-IT" sz="2000" b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EDUCAZIONE</a:t>
            </a:r>
            <a:r>
              <a:rPr lang="it-IT" sz="2000" b="1" u="none" strike="noStrike" spc="-34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2000" b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TERAPEUTICA INFORMAZIONE PRE-OPERATORIAA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249"/>
              </a:spcBef>
            </a:pPr>
            <a:r>
              <a:rPr lang="it-IT" sz="2000" b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CORRETTO STILE DI VITA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8" name="object 12"/>
          <p:cNvSpPr/>
          <p:nvPr/>
        </p:nvSpPr>
        <p:spPr>
          <a:xfrm>
            <a:off x="8697240" y="747000"/>
            <a:ext cx="1883160" cy="35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914400">
              <a:lnSpc>
                <a:spcPts val="2801"/>
              </a:lnSpc>
            </a:pPr>
            <a:r>
              <a:rPr lang="it-IT" sz="2800" b="0" u="none" strike="noStrike" spc="-31">
                <a:solidFill>
                  <a:schemeClr val="dk1"/>
                </a:solidFill>
                <a:effectLst/>
                <a:uFillTx/>
                <a:latin typeface="Calibri"/>
              </a:rPr>
              <a:t>Preoperative</a:t>
            </a:r>
            <a:endParaRPr lang="it-I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69" name="Picture 2"/>
          <p:cNvPicPr/>
          <p:nvPr/>
        </p:nvPicPr>
        <p:blipFill>
          <a:blip r:embed="rId4"/>
          <a:srcRect t="31317" r="462" b="8369"/>
          <a:stretch/>
        </p:blipFill>
        <p:spPr>
          <a:xfrm>
            <a:off x="159480" y="3626280"/>
            <a:ext cx="6438240" cy="1510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0" name="object 3"/>
          <p:cNvSpPr/>
          <p:nvPr/>
        </p:nvSpPr>
        <p:spPr>
          <a:xfrm>
            <a:off x="4225680" y="5823720"/>
            <a:ext cx="7001280" cy="18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marL="12600" defTabSz="914400">
              <a:lnSpc>
                <a:spcPct val="100000"/>
              </a:lnSpc>
              <a:spcBef>
                <a:spcPts val="99"/>
              </a:spcBef>
            </a:pPr>
            <a:r>
              <a:rPr lang="it-IT" sz="1100" b="0" i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(Allvin</a:t>
            </a:r>
            <a:r>
              <a:rPr lang="it-IT" sz="11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et</a:t>
            </a:r>
            <a:r>
              <a:rPr lang="it-IT" sz="11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al.,</a:t>
            </a:r>
            <a:r>
              <a:rPr lang="it-IT" sz="1100" b="0" i="1" u="none" strike="noStrike" spc="11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2008;</a:t>
            </a:r>
            <a:r>
              <a:rPr lang="it-IT" sz="1100" b="0" i="1" u="none" strike="noStrike" spc="11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Aasa</a:t>
            </a:r>
            <a:r>
              <a:rPr lang="it-IT" sz="11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et</a:t>
            </a:r>
            <a:r>
              <a:rPr lang="it-IT" sz="1100" b="0" i="1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al.,</a:t>
            </a:r>
            <a:r>
              <a:rPr lang="it-IT" sz="1100" b="0" i="1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2013;</a:t>
            </a:r>
            <a:r>
              <a:rPr lang="it-IT" sz="1100" b="0" i="1" u="none" strike="noStrike" spc="11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Foss,</a:t>
            </a:r>
            <a:r>
              <a:rPr lang="it-IT" sz="1100" b="0" i="1" u="none" strike="noStrike" spc="11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2011;</a:t>
            </a:r>
            <a:r>
              <a:rPr lang="it-IT" sz="1100" b="0" i="1" u="none" strike="noStrike" spc="11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Ljungqvist</a:t>
            </a:r>
            <a:r>
              <a:rPr lang="it-IT" sz="1100" b="0" i="1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et</a:t>
            </a:r>
            <a:r>
              <a:rPr lang="it-IT" sz="1100" b="0" i="1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al.,</a:t>
            </a:r>
            <a:r>
              <a:rPr lang="it-IT" sz="1100" b="0" i="1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2007;</a:t>
            </a:r>
            <a:r>
              <a:rPr lang="it-IT" sz="1100" b="0" i="1" u="none" strike="noStrike" spc="11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 spc="-11">
                <a:solidFill>
                  <a:schemeClr val="dk1"/>
                </a:solidFill>
                <a:effectLst/>
                <a:uFillTx/>
                <a:latin typeface="Calibri"/>
              </a:rPr>
              <a:t>Sjostedt</a:t>
            </a:r>
            <a:r>
              <a:rPr lang="it-IT" sz="1100" b="0" i="1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et</a:t>
            </a:r>
            <a:r>
              <a:rPr lang="it-IT" sz="11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al.,</a:t>
            </a:r>
            <a:r>
              <a:rPr lang="it-IT" sz="1100" b="0" i="1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2011;</a:t>
            </a:r>
            <a:r>
              <a:rPr lang="it-IT" sz="1100" b="0" i="1" u="none" strike="noStrike" spc="14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 spc="-14">
                <a:solidFill>
                  <a:schemeClr val="dk1"/>
                </a:solidFill>
                <a:effectLst/>
                <a:uFillTx/>
                <a:latin typeface="Calibri"/>
              </a:rPr>
              <a:t>Varadhan</a:t>
            </a:r>
            <a:r>
              <a:rPr lang="it-IT" sz="1100" b="0" i="1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et</a:t>
            </a:r>
            <a:r>
              <a:rPr lang="it-IT" sz="1100" b="0" i="1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 spc="-6">
                <a:solidFill>
                  <a:schemeClr val="dk1"/>
                </a:solidFill>
                <a:effectLst/>
                <a:uFillTx/>
                <a:latin typeface="Calibri"/>
              </a:rPr>
              <a:t>al.,</a:t>
            </a:r>
            <a:r>
              <a:rPr lang="it-IT" sz="1100" b="0" i="1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2010</a:t>
            </a:r>
            <a:r>
              <a:rPr lang="it-IT" sz="1100" b="0" i="1" u="none" strike="noStrike" spc="6">
                <a:solidFill>
                  <a:schemeClr val="dk1"/>
                </a:solidFill>
                <a:effectLst/>
                <a:uFillTx/>
                <a:latin typeface="Calibri"/>
              </a:rPr>
              <a:t> </a:t>
            </a:r>
            <a:r>
              <a:rPr lang="it-IT" sz="1100" b="0" i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)</a:t>
            </a:r>
            <a:endParaRPr lang="it-IT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asellaDiTesto 1"/>
          <p:cNvSpPr/>
          <p:nvPr/>
        </p:nvSpPr>
        <p:spPr>
          <a:xfrm>
            <a:off x="1962000" y="2650680"/>
            <a:ext cx="6094080" cy="645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br>
              <a:rPr sz="1800"/>
            </a:b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2" name="CasellaDiTesto 2"/>
          <p:cNvSpPr/>
          <p:nvPr/>
        </p:nvSpPr>
        <p:spPr>
          <a:xfrm>
            <a:off x="4698720" y="697320"/>
            <a:ext cx="2165400" cy="52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28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IL RICOVERO </a:t>
            </a:r>
            <a:endParaRPr lang="it-I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3" name="CasellaDiTesto 3"/>
          <p:cNvSpPr/>
          <p:nvPr/>
        </p:nvSpPr>
        <p:spPr>
          <a:xfrm>
            <a:off x="608760" y="1800360"/>
            <a:ext cx="287964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1800" b="1" u="none" strike="noStrike">
                <a:solidFill>
                  <a:srgbClr val="000000"/>
                </a:solidFill>
                <a:effectLst/>
                <a:uFillTx/>
                <a:latin typeface="Corbel"/>
              </a:rPr>
              <a:t>PREOPERATORIO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1800" b="0" u="none" strike="noStrike">
                <a:solidFill>
                  <a:srgbClr val="000000"/>
                </a:solidFill>
                <a:effectLst/>
                <a:uFillTx/>
                <a:latin typeface="Corbel"/>
              </a:rPr>
              <a:t>Presa in carico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1800" b="0" u="none" strike="noStrike">
                <a:solidFill>
                  <a:srgbClr val="000000"/>
                </a:solidFill>
                <a:effectLst/>
                <a:uFillTx/>
                <a:latin typeface="Corbel"/>
              </a:rPr>
              <a:t>Consolidamento delle 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1800" b="0" u="none" strike="noStrike">
                <a:solidFill>
                  <a:srgbClr val="000000"/>
                </a:solidFill>
                <a:effectLst/>
                <a:uFillTx/>
                <a:latin typeface="Corbel"/>
              </a:rPr>
              <a:t>informazioni preoperatorie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4" name="CasellaDiTesto 4"/>
          <p:cNvSpPr/>
          <p:nvPr/>
        </p:nvSpPr>
        <p:spPr>
          <a:xfrm>
            <a:off x="3983400" y="1800360"/>
            <a:ext cx="2879640" cy="1461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it-IT" sz="18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INTERVENTO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Chirurgia video-laparoscopica e protocollo farmacologico multimodale</a:t>
            </a: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5" name="CasellaDiTesto 5"/>
          <p:cNvSpPr/>
          <p:nvPr/>
        </p:nvSpPr>
        <p:spPr>
          <a:xfrm>
            <a:off x="7247520" y="1552680"/>
            <a:ext cx="373500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1800" b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POST OPERATORIO</a:t>
            </a: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1800" b="0" u="none" strike="noStrike" dirty="0">
                <a:solidFill>
                  <a:srgbClr val="000000"/>
                </a:solidFill>
                <a:effectLst/>
                <a:uFillTx/>
                <a:latin typeface="Corbel"/>
              </a:rPr>
              <a:t>Prima fase di rigorosa</a:t>
            </a: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1800" b="0" u="none" strike="noStrike" dirty="0">
                <a:solidFill>
                  <a:srgbClr val="000000"/>
                </a:solidFill>
                <a:effectLst/>
                <a:uFillTx/>
                <a:latin typeface="Corbel"/>
              </a:rPr>
              <a:t>sorveglianza</a:t>
            </a: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1800" b="0" u="none" strike="noStrike" dirty="0">
                <a:solidFill>
                  <a:srgbClr val="000000"/>
                </a:solidFill>
                <a:effectLst/>
                <a:uFillTx/>
                <a:latin typeface="Corbel"/>
              </a:rPr>
              <a:t>Seconda fase </a:t>
            </a:r>
            <a:r>
              <a:rPr lang="it-IT" dirty="0">
                <a:solidFill>
                  <a:srgbClr val="000000"/>
                </a:solidFill>
                <a:latin typeface="Corbel"/>
              </a:rPr>
              <a:t>ad impegno</a:t>
            </a: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it-IT" sz="1800" b="0" u="none" strike="noStrike" dirty="0">
                <a:solidFill>
                  <a:srgbClr val="000000"/>
                </a:solidFill>
                <a:effectLst/>
                <a:uFillTx/>
                <a:latin typeface="Corbel"/>
              </a:rPr>
              <a:t>del paziente</a:t>
            </a: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it-IT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Gruppo 1"/>
          <p:cNvGrpSpPr/>
          <p:nvPr/>
        </p:nvGrpSpPr>
        <p:grpSpPr>
          <a:xfrm>
            <a:off x="2156400" y="5355360"/>
            <a:ext cx="8213760" cy="261360"/>
            <a:chOff x="2156400" y="5355360"/>
            <a:chExt cx="8213760" cy="261360"/>
          </a:xfrm>
        </p:grpSpPr>
        <p:sp>
          <p:nvSpPr>
            <p:cNvPr id="377" name="Google Shape;309;p8"/>
            <p:cNvSpPr/>
            <p:nvPr/>
          </p:nvSpPr>
          <p:spPr>
            <a:xfrm>
              <a:off x="6472080" y="5355360"/>
              <a:ext cx="2717280" cy="261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spAutoFit/>
            </a:bodyPr>
            <a:lstStyle/>
            <a:p>
              <a:pPr algn="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it-IT" sz="1100" b="0" i="1" u="none" strike="noStrike">
                  <a:solidFill>
                    <a:schemeClr val="dk1"/>
                  </a:solidFill>
                  <a:effectLst/>
                  <a:uFillTx/>
                  <a:latin typeface="Calibri"/>
                  <a:ea typeface="Times New Roman"/>
                </a:rPr>
                <a:t>De Aguilar -Nascimento et al 2010 </a:t>
              </a:r>
              <a:endParaRPr lang="it-IT" sz="11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8" name="Google Shape;310;p8"/>
            <p:cNvSpPr/>
            <p:nvPr/>
          </p:nvSpPr>
          <p:spPr>
            <a:xfrm>
              <a:off x="8344800" y="5355360"/>
              <a:ext cx="2025360" cy="261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spAutoFit/>
            </a:bodyPr>
            <a:lstStyle/>
            <a:p>
              <a:pPr algn="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it-IT" sz="1100" b="0" i="1" u="none" strike="noStrike">
                  <a:solidFill>
                    <a:schemeClr val="dk1"/>
                  </a:solidFill>
                  <a:effectLst/>
                  <a:uFillTx/>
                  <a:latin typeface="Calibri"/>
                  <a:ea typeface="Times New Roman"/>
                </a:rPr>
                <a:t>Meneghini L 2009</a:t>
              </a:r>
              <a:endParaRPr lang="it-IT" sz="11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79" name="Google Shape;312;p8"/>
            <p:cNvSpPr/>
            <p:nvPr/>
          </p:nvSpPr>
          <p:spPr>
            <a:xfrm>
              <a:off x="2156400" y="5355360"/>
              <a:ext cx="5007240" cy="261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spAutoFit/>
            </a:bodyPr>
            <a:lstStyle/>
            <a:p>
              <a:pPr algn="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it-IT" sz="1100" b="0" i="1" u="none" strike="noStrike">
                  <a:solidFill>
                    <a:schemeClr val="dk1"/>
                  </a:solidFill>
                  <a:effectLst/>
                  <a:uFillTx/>
                  <a:latin typeface="Calibri"/>
                  <a:ea typeface="Calibri"/>
                </a:rPr>
                <a:t>Fisiopatologia e conseguenze dell’iperglicemia peri-operatoria (Warner et al2009)</a:t>
              </a:r>
              <a:endParaRPr lang="it-IT" sz="11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80" name="Nastro perforato 9"/>
          <p:cNvSpPr/>
          <p:nvPr/>
        </p:nvSpPr>
        <p:spPr>
          <a:xfrm>
            <a:off x="3002400" y="194040"/>
            <a:ext cx="5868720" cy="676080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it-IT" sz="2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IN RICOVERO:</a:t>
            </a:r>
            <a:r>
              <a:rPr lang="it-IT" sz="2800" b="1" u="none" strike="noStrike" spc="-6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digiuno</a:t>
            </a:r>
            <a:r>
              <a:rPr lang="it-IT" sz="28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</a:t>
            </a:r>
            <a:r>
              <a:rPr lang="it-IT" sz="2800" b="1" u="none" strike="noStrike" spc="-14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pre-operatorio</a:t>
            </a:r>
            <a:r>
              <a:rPr lang="it-IT" sz="2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 </a:t>
            </a:r>
            <a:endParaRPr lang="it-IT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3" name="Diagram1"/>
          <p:cNvGraphicFramePr/>
          <p:nvPr>
            <p:extLst>
              <p:ext uri="{D42A27DB-BD31-4B8C-83A1-F6EECF244321}">
                <p14:modId xmlns:p14="http://schemas.microsoft.com/office/powerpoint/2010/main" val="1317375382"/>
              </p:ext>
            </p:extLst>
          </p:nvPr>
        </p:nvGraphicFramePr>
        <p:xfrm>
          <a:off x="231840" y="1669320"/>
          <a:ext cx="4319640" cy="359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81" name="Rettangolo 11"/>
          <p:cNvSpPr/>
          <p:nvPr/>
        </p:nvSpPr>
        <p:spPr>
          <a:xfrm>
            <a:off x="84240" y="1295640"/>
            <a:ext cx="4320720" cy="28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0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  <a:ea typeface="Calibri"/>
              </a:rPr>
              <a:t>Digiuno pre-operatorio tradizionale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2" name="Rettangolo 12"/>
          <p:cNvSpPr/>
          <p:nvPr/>
        </p:nvSpPr>
        <p:spPr>
          <a:xfrm>
            <a:off x="6762600" y="1364400"/>
            <a:ext cx="5058360" cy="43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it-IT" sz="20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effectLst/>
                <a:uFillTx/>
                <a:latin typeface="Calibri"/>
              </a:rPr>
              <a:t>Programma digiuno preoperatorio ERAbS </a:t>
            </a:r>
            <a:endParaRPr lang="it-IT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it-IT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4026216655"/>
              </p:ext>
            </p:extLst>
          </p:nvPr>
        </p:nvGraphicFramePr>
        <p:xfrm>
          <a:off x="7131600" y="1669320"/>
          <a:ext cx="4319640" cy="3599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shade val="92000"/>
              </a:schemeClr>
            </a:gs>
            <a:gs pos="45000">
              <a:schemeClr val="phClr">
                <a:tint val="60000"/>
                <a:shade val="99000"/>
              </a:schemeClr>
            </a:gs>
            <a:gs pos="100000">
              <a:schemeClr val="phClr">
                <a:tint val="55000"/>
              </a:schemeClr>
            </a:gs>
          </a:gsLst>
          <a:path path="circle">
            <a:fillToRect l="100000" t="100000" r="100000" b="100000"/>
          </a:path>
          <a:tileRect/>
        </a:gradFill>
        <a:gradFill>
          <a:gsLst>
            <a:gs pos="0">
              <a:schemeClr val="phClr">
                <a:shade val="85000"/>
              </a:schemeClr>
            </a:gs>
            <a:gs pos="34000">
              <a:schemeClr val="phClr">
                <a:shade val="87000"/>
              </a:schemeClr>
            </a:gs>
            <a:gs pos="70000">
              <a:schemeClr val="phClr">
                <a:tint val="100000"/>
                <a:shade val="90000"/>
              </a:schemeClr>
            </a:gs>
            <a:gs pos="100000">
              <a:schemeClr val="phClr">
                <a:tint val="100000"/>
                <a:shade val="100000"/>
              </a:schemeClr>
            </a:gs>
          </a:gsLst>
          <a:path path="circle">
            <a:fillToRect l="100000" t="100000" r="100000" b="100000"/>
          </a:path>
          <a:tileRect/>
        </a:gradFill>
      </a:fillStyleLst>
      <a:lnStyleLst>
        <a:ln w="12700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</a:schemeClr>
        </a:solidFill>
        <a:gradFill>
          <a:gsLst>
            <a:gs pos="0">
              <a:schemeClr val="phClr">
                <a:tint val="96000"/>
                <a:shade val="99000"/>
              </a:schemeClr>
            </a:gs>
            <a:gs pos="65000">
              <a:schemeClr val="phClr">
                <a:tint val="100000"/>
                <a:shade val="80000"/>
              </a:schemeClr>
            </a:gs>
            <a:gs pos="100000">
              <a:schemeClr val="phClr">
                <a:tint val="100000"/>
                <a:shade val="48000"/>
              </a:schemeClr>
            </a:gs>
          </a:gsLst>
          <a:lin ang="162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2418</TotalTime>
  <Words>1142</Words>
  <Application>Microsoft Office PowerPoint</Application>
  <PresentationFormat>Widescreen</PresentationFormat>
  <Paragraphs>174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8" baseType="lpstr">
      <vt:lpstr>Andalus</vt:lpstr>
      <vt:lpstr>Arial</vt:lpstr>
      <vt:lpstr>Arial MT</vt:lpstr>
      <vt:lpstr>Calibri</vt:lpstr>
      <vt:lpstr>Corbel</vt:lpstr>
      <vt:lpstr>Lato</vt:lpstr>
      <vt:lpstr>Open Sans</vt:lpstr>
      <vt:lpstr>Symbol</vt:lpstr>
      <vt:lpstr>Times New Roman</vt:lpstr>
      <vt:lpstr>Wingdings</vt:lpstr>
      <vt:lpstr>RetrospectVTI</vt:lpstr>
      <vt:lpstr>         ERAbS       IL RUOLO DELL’INFERMIERE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subject/>
  <dc:creator>Eliana Rispoli</dc:creator>
  <dc:description/>
  <cp:lastModifiedBy>212675</cp:lastModifiedBy>
  <cp:revision>39</cp:revision>
  <dcterms:created xsi:type="dcterms:W3CDTF">2022-02-27T17:36:31Z</dcterms:created>
  <dcterms:modified xsi:type="dcterms:W3CDTF">2025-10-15T20:02:32Z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PresentationFormat">
    <vt:lpwstr>Widescreen</vt:lpwstr>
  </property>
  <property fmtid="{D5CDD505-2E9C-101B-9397-08002B2CF9AE}" pid="4" name="Slides">
    <vt:i4>16</vt:i4>
  </property>
</Properties>
</file>